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if" ContentType="image/tiff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1" r:id="rId1"/>
    <p:sldMasterId id="2147483734" r:id="rId2"/>
    <p:sldMasterId id="2147483867" r:id="rId3"/>
  </p:sldMasterIdLst>
  <p:notesMasterIdLst>
    <p:notesMasterId r:id="rId17"/>
  </p:notesMasterIdLst>
  <p:handoutMasterIdLst>
    <p:handoutMasterId r:id="rId18"/>
  </p:handoutMasterIdLst>
  <p:sldIdLst>
    <p:sldId id="455" r:id="rId4"/>
    <p:sldId id="465" r:id="rId5"/>
    <p:sldId id="499" r:id="rId6"/>
    <p:sldId id="500" r:id="rId7"/>
    <p:sldId id="494" r:id="rId8"/>
    <p:sldId id="495" r:id="rId9"/>
    <p:sldId id="496" r:id="rId10"/>
    <p:sldId id="492" r:id="rId11"/>
    <p:sldId id="501" r:id="rId12"/>
    <p:sldId id="503" r:id="rId13"/>
    <p:sldId id="502" r:id="rId14"/>
    <p:sldId id="504" r:id="rId15"/>
    <p:sldId id="491" r:id="rId16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788D"/>
    <a:srgbClr val="008CA8"/>
    <a:srgbClr val="9A9A9A"/>
    <a:srgbClr val="C7E2EF"/>
    <a:srgbClr val="F8F3CF"/>
    <a:srgbClr val="333333"/>
    <a:srgbClr val="F8F8D4"/>
    <a:srgbClr val="000000"/>
    <a:srgbClr val="DDDDDD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5220" autoAdjust="0"/>
    <p:restoredTop sz="92987"/>
  </p:normalViewPr>
  <p:slideViewPr>
    <p:cSldViewPr>
      <p:cViewPr varScale="1">
        <p:scale>
          <a:sx n="58" d="100"/>
          <a:sy n="58" d="100"/>
        </p:scale>
        <p:origin x="1056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1296"/>
    </p:cViewPr>
  </p:sorterViewPr>
  <p:notesViewPr>
    <p:cSldViewPr>
      <p:cViewPr varScale="1">
        <p:scale>
          <a:sx n="80" d="100"/>
          <a:sy n="80" d="100"/>
        </p:scale>
        <p:origin x="-202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cat>
            <c:strRef>
              <c:f>[Libro1]Hoja1!$A$1:$A$12</c:f>
              <c:strCache>
                <c:ptCount val="12"/>
                <c:pt idx="0">
                  <c:v>FRANCE</c:v>
                </c:pt>
                <c:pt idx="1">
                  <c:v>SPAIN</c:v>
                </c:pt>
                <c:pt idx="2">
                  <c:v>ITALY</c:v>
                </c:pt>
                <c:pt idx="3">
                  <c:v>SWITZERLAND</c:v>
                </c:pt>
                <c:pt idx="4">
                  <c:v>THE NETHERLANDS</c:v>
                </c:pt>
                <c:pt idx="5">
                  <c:v>UNITED KINGDOM</c:v>
                </c:pt>
                <c:pt idx="6">
                  <c:v>SWEDEN</c:v>
                </c:pt>
                <c:pt idx="7">
                  <c:v>GERMANY</c:v>
                </c:pt>
                <c:pt idx="8">
                  <c:v>CZECH REP.</c:v>
                </c:pt>
                <c:pt idx="9">
                  <c:v>FINLAND</c:v>
                </c:pt>
                <c:pt idx="10">
                  <c:v>DENMARK</c:v>
                </c:pt>
                <c:pt idx="11">
                  <c:v>PORTUGAL</c:v>
                </c:pt>
              </c:strCache>
            </c:strRef>
          </c:cat>
          <c:val>
            <c:numRef>
              <c:f>[Libro1]Hoja1!$B$1:$B$12</c:f>
              <c:numCache>
                <c:formatCode>General</c:formatCode>
                <c:ptCount val="12"/>
                <c:pt idx="0">
                  <c:v>11.0</c:v>
                </c:pt>
                <c:pt idx="1">
                  <c:v>28.0</c:v>
                </c:pt>
                <c:pt idx="2">
                  <c:v>32.0</c:v>
                </c:pt>
                <c:pt idx="3">
                  <c:v>1.0</c:v>
                </c:pt>
                <c:pt idx="4">
                  <c:v>12.0</c:v>
                </c:pt>
                <c:pt idx="5">
                  <c:v>9.0</c:v>
                </c:pt>
                <c:pt idx="6">
                  <c:v>5.0</c:v>
                </c:pt>
                <c:pt idx="7">
                  <c:v>5.0</c:v>
                </c:pt>
                <c:pt idx="8">
                  <c:v>1.0</c:v>
                </c:pt>
                <c:pt idx="9">
                  <c:v>2.0</c:v>
                </c:pt>
                <c:pt idx="10">
                  <c:v>3.0</c:v>
                </c:pt>
                <c:pt idx="11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spPr>
    <a:ln>
      <a:solidFill>
        <a:srgbClr val="CCC1DA"/>
      </a:solidFill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D440D-FE1D-49E6-8A1D-EFAE908A44E3}" type="datetimeFigureOut">
              <a:rPr lang="en-US" smtClean="0"/>
              <a:pPr/>
              <a:t>1/10/17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316938-37CF-431A-A7FD-6E99B86ECF7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55189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63CBA2-742F-A348-A5D7-69A0C5B68972}" type="datetimeFigureOut">
              <a:rPr lang="en-US" smtClean="0"/>
              <a:t>1/10/17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798C7-9620-5C41-BFA8-CF802F1174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9968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798C7-9620-5C41-BFA8-CF802F11746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939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>
                <a:latin typeface="Calibri" charset="0"/>
              </a:rPr>
              <a:t>Solar system – temporal phenomena from ~s to tens of yr timescales</a:t>
            </a:r>
          </a:p>
          <a:p>
            <a:pPr eaLnBrk="1" hangingPunct="1">
              <a:spcBef>
                <a:spcPct val="0"/>
              </a:spcBef>
            </a:pPr>
            <a:r>
              <a:rPr lang="en-GB">
                <a:latin typeface="Calibri" charset="0"/>
              </a:rPr>
              <a:t>Short term orbiter missions cannot capture long time variations or observe many different bodies</a:t>
            </a:r>
          </a:p>
          <a:p>
            <a:pPr eaLnBrk="1" hangingPunct="1">
              <a:spcBef>
                <a:spcPct val="0"/>
              </a:spcBef>
            </a:pPr>
            <a:r>
              <a:rPr lang="en-GB">
                <a:latin typeface="Calibri" charset="0"/>
              </a:rPr>
              <a:t>The key unique selling point for EUVO is angular resolution</a:t>
            </a: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48C60D9-354A-724B-84F5-783D1D8AA318}" type="slidenum">
              <a:rPr lang="es-E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s-E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A19B23-939C-2F4E-B1EB-414B7B17EC8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098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em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em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emf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554" y="1844824"/>
            <a:ext cx="7740000" cy="1440000"/>
          </a:xfrm>
        </p:spPr>
        <p:txBody>
          <a:bodyPr/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5554" y="3573016"/>
            <a:ext cx="7740000" cy="2160240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 smtClean="0"/>
              <a:t>Click to edit Master subtitle style</a:t>
            </a:r>
            <a:endParaRPr lang="en-GB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67544" y="5850109"/>
            <a:ext cx="7747155" cy="43197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94" y="665968"/>
            <a:ext cx="2151913" cy="57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5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7651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7544" y="6381328"/>
            <a:ext cx="360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8687779-E69B-7343-8F6F-422D6150DA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5576" y="6381328"/>
            <a:ext cx="3183632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tabLst/>
              <a:defRPr sz="10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mtClean="0"/>
              <a:t>IAP Meudon - 11th January 2017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304" y="6409782"/>
            <a:ext cx="1220061" cy="32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2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7544" y="6381328"/>
            <a:ext cx="360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8687779-E69B-7343-8F6F-422D6150DA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5576" y="6381328"/>
            <a:ext cx="3183632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tabLst/>
              <a:defRPr sz="10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mtClean="0"/>
              <a:t>IAP Meudon - 11th January 2017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304" y="6409782"/>
            <a:ext cx="1220061" cy="32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6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p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7544" y="6381328"/>
            <a:ext cx="360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8687779-E69B-7343-8F6F-422D6150DA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5576" y="6381328"/>
            <a:ext cx="3183632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tabLst/>
              <a:defRPr sz="10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mtClean="0"/>
              <a:t>IAP Meudon - 11th January 2017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591817"/>
            <a:ext cx="8229600" cy="7651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304" y="6409782"/>
            <a:ext cx="1220061" cy="32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7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648072"/>
          </a:xfrm>
        </p:spPr>
        <p:txBody>
          <a:bodyPr anchor="t"/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pPr>
              <a:lnSpc>
                <a:spcPct val="130000"/>
              </a:lnSpc>
            </a:pPr>
            <a:r>
              <a:rPr lang="en-GB" noProof="0" dirty="0" smtClean="0"/>
              <a:t>Click to edit Master title style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2492896"/>
            <a:ext cx="9144000" cy="4365104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Tx/>
              <a:buFont typeface="Trebuchet MS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Tx/>
              <a:buFont typeface="Trebuchet MS" pitchFamily="34" charset="0"/>
              <a:buNone/>
              <a:tabLst/>
              <a:defRPr/>
            </a:pPr>
            <a:r>
              <a:rPr lang="en-GB" noProof="0" dirty="0" smtClean="0"/>
              <a:t>Picture size 25.4 x 12.2 cm</a:t>
            </a:r>
          </a:p>
          <a:p>
            <a:pPr lvl="0"/>
            <a:endParaRPr lang="en-GB" noProof="0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0"/>
          </p:nvPr>
        </p:nvSpPr>
        <p:spPr>
          <a:xfrm>
            <a:off x="467544" y="1772816"/>
            <a:ext cx="8240122" cy="432048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 smtClean="0"/>
              <a:t>Click to edit Master subtitle style</a:t>
            </a:r>
            <a:endParaRPr lang="en-GB" noProof="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93" y="354709"/>
            <a:ext cx="2151913" cy="57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1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554" y="1844824"/>
            <a:ext cx="7740000" cy="1440000"/>
          </a:xfrm>
        </p:spPr>
        <p:txBody>
          <a:bodyPr/>
          <a:lstStyle>
            <a:lvl1pPr algn="l">
              <a:lnSpc>
                <a:spcPct val="100000"/>
              </a:lnSpc>
              <a:defRPr sz="40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5554" y="3573016"/>
            <a:ext cx="7740000" cy="2160240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 smtClean="0"/>
              <a:t>Click to edit Master subtitle style</a:t>
            </a:r>
            <a:endParaRPr lang="en-GB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67544" y="5850109"/>
            <a:ext cx="7747155" cy="43197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94" y="665968"/>
            <a:ext cx="2151913" cy="57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765175"/>
          </a:xfrm>
        </p:spPr>
        <p:txBody>
          <a:bodyPr/>
          <a:lstStyle>
            <a:lvl1pPr>
              <a:defRPr b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203"/>
            <a:ext cx="8229600" cy="4790107"/>
          </a:xfrm>
        </p:spPr>
        <p:txBody>
          <a:bodyPr/>
          <a:lstStyle>
            <a:lvl1pPr>
              <a:spcBef>
                <a:spcPts val="1400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7544" y="6381328"/>
            <a:ext cx="360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87779-E69B-7343-8F6F-422D6150DA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5576" y="6381328"/>
            <a:ext cx="3183632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tabLst/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 smtClean="0"/>
              <a:t>IAP Meudon - 11th January 2017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304" y="6409782"/>
            <a:ext cx="1220061" cy="32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0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17232"/>
            <a:ext cx="8229600" cy="765175"/>
          </a:xfrm>
        </p:spPr>
        <p:txBody>
          <a:bodyPr/>
          <a:lstStyle>
            <a:lvl1pPr>
              <a:defRPr b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9144000" cy="5338787"/>
          </a:xfrm>
        </p:spPr>
        <p:txBody>
          <a:bodyPr/>
          <a:lstStyle>
            <a:lvl1pPr marL="0" indent="0">
              <a:spcBef>
                <a:spcPts val="1400"/>
              </a:spcBef>
              <a:buClr>
                <a:schemeClr val="tx1"/>
              </a:buClr>
              <a:buNone/>
              <a:defRPr baseline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 smtClean="0"/>
              <a:t>Picture size 25.4 x 14.9 cm</a:t>
            </a:r>
            <a:endParaRPr lang="en-GB" noProof="0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304" y="6409782"/>
            <a:ext cx="1220061" cy="32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8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lis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765175"/>
          </a:xfrm>
        </p:spPr>
        <p:txBody>
          <a:bodyPr/>
          <a:lstStyle>
            <a:lvl1pPr>
              <a:defRPr b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203"/>
            <a:ext cx="4618856" cy="4646091"/>
          </a:xfrm>
        </p:spPr>
        <p:txBody>
          <a:bodyPr/>
          <a:lstStyle>
            <a:lvl1pPr>
              <a:spcBef>
                <a:spcPts val="1400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5220072" y="1447203"/>
            <a:ext cx="3923928" cy="4646091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400"/>
              </a:spcBef>
              <a:spcAft>
                <a:spcPct val="0"/>
              </a:spcAft>
              <a:buClr>
                <a:schemeClr val="accent1"/>
              </a:buClr>
              <a:buSzTx/>
              <a:buFont typeface="Trebuchet MS" pitchFamily="34" charset="0"/>
              <a:buNone/>
              <a:tabLst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400"/>
              </a:spcBef>
              <a:spcAft>
                <a:spcPct val="0"/>
              </a:spcAft>
              <a:buClr>
                <a:schemeClr val="accent1"/>
              </a:buClr>
              <a:buSzTx/>
              <a:buFont typeface="Trebuchet MS" pitchFamily="34" charset="0"/>
              <a:buNone/>
              <a:tabLst/>
              <a:defRPr/>
            </a:pPr>
            <a:r>
              <a:rPr lang="en-GB" dirty="0" smtClean="0"/>
              <a:t>Picture size 10.9 x 12.9 cm</a:t>
            </a:r>
          </a:p>
          <a:p>
            <a:pPr lvl="0"/>
            <a:endParaRPr lang="en-GB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6416" y="6381328"/>
            <a:ext cx="360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87779-E69B-7343-8F6F-422D6150DA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79392" y="6381328"/>
            <a:ext cx="3183632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tabLst/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IAP Meudon - 11th January 2017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2" y="6409782"/>
            <a:ext cx="1220061" cy="32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9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765175"/>
          </a:xfrm>
        </p:spPr>
        <p:txBody>
          <a:bodyPr/>
          <a:lstStyle>
            <a:lvl1pPr>
              <a:defRPr b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7544" y="6381328"/>
            <a:ext cx="360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87779-E69B-7343-8F6F-422D6150DA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5576" y="6381328"/>
            <a:ext cx="3183632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tabLst/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 smtClean="0"/>
              <a:t>IAP Meudon - 11th January 2017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556792"/>
            <a:ext cx="4040188" cy="449736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8" name="Content Placeholder 5"/>
          <p:cNvSpPr>
            <a:spLocks noGrp="1"/>
          </p:cNvSpPr>
          <p:nvPr>
            <p:ph sz="quarter" idx="11"/>
          </p:nvPr>
        </p:nvSpPr>
        <p:spPr>
          <a:xfrm>
            <a:off x="4645025" y="1556792"/>
            <a:ext cx="4041775" cy="449736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304" y="6409782"/>
            <a:ext cx="1220061" cy="32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6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765175"/>
          </a:xfrm>
        </p:spPr>
        <p:txBody>
          <a:bodyPr/>
          <a:lstStyle>
            <a:lvl1pPr>
              <a:defRPr b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7544" y="6381328"/>
            <a:ext cx="360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87779-E69B-7343-8F6F-422D6150DA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5576" y="6381328"/>
            <a:ext cx="3183632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tabLst/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 smtClean="0"/>
              <a:t>IAP Meudon - 11th January 2017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63103"/>
            <a:ext cx="4040188" cy="639762"/>
          </a:xfrm>
        </p:spPr>
        <p:txBody>
          <a:bodyPr anchor="ctr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0286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45025" y="1463103"/>
            <a:ext cx="4041775" cy="639762"/>
          </a:xfrm>
        </p:spPr>
        <p:txBody>
          <a:bodyPr anchor="ctr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8" name="Content Placeholder 5"/>
          <p:cNvSpPr>
            <a:spLocks noGrp="1"/>
          </p:cNvSpPr>
          <p:nvPr>
            <p:ph sz="quarter" idx="11"/>
          </p:nvPr>
        </p:nvSpPr>
        <p:spPr>
          <a:xfrm>
            <a:off x="4645025" y="2102865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304" y="6409782"/>
            <a:ext cx="1220061" cy="32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4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765175"/>
          </a:xfrm>
        </p:spPr>
        <p:txBody>
          <a:bodyPr/>
          <a:lstStyle>
            <a:lvl1pPr>
              <a:defRPr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203"/>
            <a:ext cx="8229600" cy="4790107"/>
          </a:xfrm>
        </p:spPr>
        <p:txBody>
          <a:bodyPr/>
          <a:lstStyle>
            <a:lvl1pPr>
              <a:spcBef>
                <a:spcPts val="140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7544" y="6381328"/>
            <a:ext cx="360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8687779-E69B-7343-8F6F-422D6150DA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5576" y="6381328"/>
            <a:ext cx="3183632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tabLst/>
              <a:defRPr sz="10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mtClean="0"/>
              <a:t>IAP Meudon - 11th January 2017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304" y="6409782"/>
            <a:ext cx="1220061" cy="32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0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arge image left and shor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8144" y="1700810"/>
            <a:ext cx="2962672" cy="765175"/>
          </a:xfrm>
        </p:spPr>
        <p:txBody>
          <a:bodyPr/>
          <a:lstStyle>
            <a:lvl1pPr>
              <a:defRPr b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8144" y="2708920"/>
            <a:ext cx="2962672" cy="3240360"/>
          </a:xfrm>
        </p:spPr>
        <p:txBody>
          <a:bodyPr/>
          <a:lstStyle>
            <a:lvl1pPr>
              <a:spcBef>
                <a:spcPts val="1400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0" y="0"/>
            <a:ext cx="5580112" cy="6858000"/>
          </a:xfrm>
        </p:spPr>
        <p:txBody>
          <a:bodyPr/>
          <a:lstStyle>
            <a:lvl1pPr marL="0" indent="0">
              <a:spcBef>
                <a:spcPts val="1400"/>
              </a:spcBef>
              <a:buClr>
                <a:schemeClr val="accent1"/>
              </a:buClr>
              <a:buNone/>
              <a:defRPr baseline="0"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 dirty="0" smtClean="0"/>
              <a:t>Picture size 15.5 x 19.1 cm 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304" y="6409782"/>
            <a:ext cx="1220061" cy="32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4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arge image and shor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0810"/>
            <a:ext cx="2962672" cy="765175"/>
          </a:xfrm>
        </p:spPr>
        <p:txBody>
          <a:bodyPr/>
          <a:lstStyle>
            <a:lvl1pPr>
              <a:defRPr b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08920"/>
            <a:ext cx="2962672" cy="3240360"/>
          </a:xfrm>
        </p:spPr>
        <p:txBody>
          <a:bodyPr/>
          <a:lstStyle>
            <a:lvl1pPr>
              <a:spcBef>
                <a:spcPts val="1400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563888" y="0"/>
            <a:ext cx="5580112" cy="6858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400"/>
              </a:spcBef>
              <a:spcAft>
                <a:spcPct val="0"/>
              </a:spcAft>
              <a:buClr>
                <a:schemeClr val="accent1"/>
              </a:buClr>
              <a:buSzTx/>
              <a:buFont typeface="Trebuchet MS" pitchFamily="34" charset="0"/>
              <a:buNone/>
              <a:tabLst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400"/>
              </a:spcBef>
              <a:spcAft>
                <a:spcPct val="0"/>
              </a:spcAft>
              <a:buClr>
                <a:schemeClr val="accent1"/>
              </a:buClr>
              <a:buSzTx/>
              <a:buFont typeface="Trebuchet MS" pitchFamily="34" charset="0"/>
              <a:buNone/>
              <a:tabLst/>
              <a:defRPr/>
            </a:pPr>
            <a:r>
              <a:rPr lang="en-GB" dirty="0" smtClean="0"/>
              <a:t>Picture size 15.5 x 19.1 cm </a:t>
            </a:r>
          </a:p>
          <a:p>
            <a:pPr lvl="0"/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2" y="6409782"/>
            <a:ext cx="1220061" cy="32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1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image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7544" y="6381328"/>
            <a:ext cx="360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87779-E69B-7343-8F6F-422D6150DA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5576" y="6381328"/>
            <a:ext cx="3183632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tabLst/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 smtClean="0"/>
              <a:t>IAP Meudon - 11th January 2017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9144000" cy="4509120"/>
          </a:xfrm>
        </p:spPr>
        <p:txBody>
          <a:bodyPr/>
          <a:lstStyle>
            <a:lvl1pPr marL="0" indent="0">
              <a:spcBef>
                <a:spcPts val="1400"/>
              </a:spcBef>
              <a:buClr>
                <a:schemeClr val="tx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 smtClean="0"/>
              <a:t>Picture size 25.4 x 12.6 cm</a:t>
            </a:r>
            <a:endParaRPr lang="en-GB" noProof="0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56620" y="5301208"/>
            <a:ext cx="8247705" cy="1214805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4565252"/>
            <a:ext cx="8250238" cy="7651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304" y="6409782"/>
            <a:ext cx="1220061" cy="32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4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7651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7544" y="6381328"/>
            <a:ext cx="360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87779-E69B-7343-8F6F-422D6150DA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5576" y="6381328"/>
            <a:ext cx="3183632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tabLst/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 smtClean="0"/>
              <a:t>IAP Meudon - 11th January 2017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304" y="6409782"/>
            <a:ext cx="1220061" cy="32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3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7544" y="6381328"/>
            <a:ext cx="360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87779-E69B-7343-8F6F-422D6150DA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5576" y="6381328"/>
            <a:ext cx="3183632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tabLst/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 smtClean="0"/>
              <a:t>IAP Meudon - 11th January 2017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304" y="6409782"/>
            <a:ext cx="1220061" cy="32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1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p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7544" y="6381328"/>
            <a:ext cx="360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9A9A9A"/>
                </a:solidFill>
              </a:defRPr>
            </a:lvl1pPr>
          </a:lstStyle>
          <a:p>
            <a:fld id="{58687779-E69B-7343-8F6F-422D6150DA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5576" y="6381328"/>
            <a:ext cx="3183632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tabLst/>
              <a:defRPr sz="1000">
                <a:solidFill>
                  <a:srgbClr val="9A9A9A"/>
                </a:solidFill>
              </a:defRPr>
            </a:lvl1pPr>
          </a:lstStyle>
          <a:p>
            <a:pPr algn="l"/>
            <a:r>
              <a:rPr lang="en-US" smtClean="0"/>
              <a:t>IAP Meudon - 11th January 2017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591817"/>
            <a:ext cx="8229600" cy="7651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304" y="6409782"/>
            <a:ext cx="1220061" cy="32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87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0A0B-B4C9-614B-B519-18755F565379}" type="datetime1">
              <a:rPr lang="en-GB" smtClean="0">
                <a:solidFill>
                  <a:prstClr val="white">
                    <a:tint val="75000"/>
                  </a:prstClr>
                </a:solidFill>
              </a:rPr>
              <a:t>10/01/2017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tint val="75000"/>
                  </a:prstClr>
                </a:solidFill>
              </a:rPr>
              <a:t>IAP Meudon - 11th January 2017</a:t>
            </a: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0E44-E0D6-41F4-86BC-807AF31D7EF2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33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C394-8921-884C-8CD5-AAE0B82A926A}" type="datetime1">
              <a:rPr lang="en-GB" smtClean="0">
                <a:solidFill>
                  <a:prstClr val="white">
                    <a:tint val="75000"/>
                  </a:prstClr>
                </a:solidFill>
              </a:rPr>
              <a:t>10/01/2017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tint val="75000"/>
                  </a:prstClr>
                </a:solidFill>
              </a:rPr>
              <a:t>IAP Meudon - 11th January 2017</a:t>
            </a: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0E44-E0D6-41F4-86BC-807AF31D7EF2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78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CEB12-8843-AF49-8E01-0AD496E31D93}" type="datetime1">
              <a:rPr lang="en-GB" smtClean="0">
                <a:solidFill>
                  <a:prstClr val="white">
                    <a:tint val="75000"/>
                  </a:prstClr>
                </a:solidFill>
              </a:rPr>
              <a:t>10/01/2017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tint val="75000"/>
                  </a:prstClr>
                </a:solidFill>
              </a:rPr>
              <a:t>IAP Meudon - 11th January 2017</a:t>
            </a: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0E44-E0D6-41F4-86BC-807AF31D7EF2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24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C4180-08E7-9E4C-B182-1C181A8EDD55}" type="datetime1">
              <a:rPr lang="en-GB" smtClean="0">
                <a:solidFill>
                  <a:prstClr val="white">
                    <a:tint val="75000"/>
                  </a:prstClr>
                </a:solidFill>
              </a:rPr>
              <a:t>10/01/2017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tint val="75000"/>
                  </a:prstClr>
                </a:solidFill>
              </a:rPr>
              <a:t>IAP Meudon - 11th January 2017</a:t>
            </a: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0E44-E0D6-41F4-86BC-807AF31D7EF2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53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17232"/>
            <a:ext cx="8229600" cy="765175"/>
          </a:xfrm>
        </p:spPr>
        <p:txBody>
          <a:bodyPr/>
          <a:lstStyle>
            <a:lvl1pPr>
              <a:defRPr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9144000" cy="5338787"/>
          </a:xfrm>
        </p:spPr>
        <p:txBody>
          <a:bodyPr/>
          <a:lstStyle>
            <a:lvl1pPr marL="0" indent="0">
              <a:spcBef>
                <a:spcPts val="1400"/>
              </a:spcBef>
              <a:buClr>
                <a:schemeClr val="tx1"/>
              </a:buClr>
              <a:buNone/>
              <a:defRPr baseline="0">
                <a:solidFill>
                  <a:schemeClr val="bg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 smtClean="0"/>
              <a:t>Picture size 25.4 x 14.9 cm</a:t>
            </a:r>
            <a:endParaRPr lang="en-GB" noProof="0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304" y="6409782"/>
            <a:ext cx="1220061" cy="32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8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158CC-A528-8A48-ACC8-F2C6AF35458B}" type="datetime1">
              <a:rPr lang="en-GB" smtClean="0">
                <a:solidFill>
                  <a:prstClr val="white">
                    <a:tint val="75000"/>
                  </a:prstClr>
                </a:solidFill>
              </a:rPr>
              <a:t>10/01/2017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tint val="75000"/>
                  </a:prstClr>
                </a:solidFill>
              </a:rPr>
              <a:t>IAP Meudon - 11th January 2017</a:t>
            </a: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0E44-E0D6-41F4-86BC-807AF31D7EF2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02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A804-9580-874E-8611-22B820B1126D}" type="datetime1">
              <a:rPr lang="en-GB" smtClean="0">
                <a:solidFill>
                  <a:prstClr val="white">
                    <a:tint val="75000"/>
                  </a:prstClr>
                </a:solidFill>
              </a:rPr>
              <a:t>10/01/2017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tint val="75000"/>
                  </a:prstClr>
                </a:solidFill>
              </a:rPr>
              <a:t>IAP Meudon - 11th January 2017</a:t>
            </a: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0E44-E0D6-41F4-86BC-807AF31D7EF2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00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5CA8C-DEBA-B143-BE0D-9729D25A2376}" type="datetime1">
              <a:rPr lang="en-GB" smtClean="0">
                <a:solidFill>
                  <a:prstClr val="white">
                    <a:tint val="75000"/>
                  </a:prstClr>
                </a:solidFill>
              </a:rPr>
              <a:t>10/01/2017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tint val="75000"/>
                  </a:prstClr>
                </a:solidFill>
              </a:rPr>
              <a:t>IAP Meudon - 11th January 2017</a:t>
            </a: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0E44-E0D6-41F4-86BC-807AF31D7EF2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05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BDF11-A82D-1842-A6C5-9BDC041B246F}" type="datetime1">
              <a:rPr lang="en-GB" smtClean="0">
                <a:solidFill>
                  <a:prstClr val="white">
                    <a:tint val="75000"/>
                  </a:prstClr>
                </a:solidFill>
              </a:rPr>
              <a:t>10/01/2017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tint val="75000"/>
                  </a:prstClr>
                </a:solidFill>
              </a:rPr>
              <a:t>IAP Meudon - 11th January 2017</a:t>
            </a: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0E44-E0D6-41F4-86BC-807AF31D7EF2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97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D12CD-4A05-6C42-82D7-F7B49E4D2C58}" type="datetime1">
              <a:rPr lang="en-GB" smtClean="0">
                <a:solidFill>
                  <a:prstClr val="white">
                    <a:tint val="75000"/>
                  </a:prstClr>
                </a:solidFill>
              </a:rPr>
              <a:t>10/01/2017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tint val="75000"/>
                  </a:prstClr>
                </a:solidFill>
              </a:rPr>
              <a:t>IAP Meudon - 11th January 2017</a:t>
            </a: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0E44-E0D6-41F4-86BC-807AF31D7EF2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60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37216-725A-C943-AE54-4EB084315980}" type="datetime1">
              <a:rPr lang="en-GB" smtClean="0">
                <a:solidFill>
                  <a:prstClr val="white">
                    <a:tint val="75000"/>
                  </a:prstClr>
                </a:solidFill>
              </a:rPr>
              <a:t>10/01/2017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tint val="75000"/>
                  </a:prstClr>
                </a:solidFill>
              </a:rPr>
              <a:t>IAP Meudon - 11th January 2017</a:t>
            </a: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0E44-E0D6-41F4-86BC-807AF31D7EF2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50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34D4D-9E14-C648-958A-1F1F80317185}" type="datetime1">
              <a:rPr lang="en-GB" smtClean="0">
                <a:solidFill>
                  <a:prstClr val="white">
                    <a:tint val="75000"/>
                  </a:prstClr>
                </a:solidFill>
              </a:rPr>
              <a:t>10/01/2017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tint val="75000"/>
                  </a:prstClr>
                </a:solidFill>
              </a:rPr>
              <a:t>IAP Meudon - 11th January 2017</a:t>
            </a: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0E44-E0D6-41F4-86BC-807AF31D7EF2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53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648072"/>
          </a:xfrm>
        </p:spPr>
        <p:txBody>
          <a:bodyPr anchor="t"/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pPr>
              <a:lnSpc>
                <a:spcPct val="130000"/>
              </a:lnSpc>
            </a:pPr>
            <a:r>
              <a:rPr lang="en-GB" noProof="0" dirty="0" smtClean="0"/>
              <a:t>Click to edit Master title style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2492896"/>
            <a:ext cx="9144000" cy="4365104"/>
          </a:xfrm>
        </p:spPr>
        <p:txBody>
          <a:bodyPr/>
          <a:lstStyle>
            <a:lvl1pPr marL="0" indent="0">
              <a:spcBef>
                <a:spcPts val="1400"/>
              </a:spcBef>
              <a:buClr>
                <a:schemeClr val="tx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 smtClean="0"/>
              <a:t>Picture size 25.4 x 12.2 cm</a:t>
            </a:r>
            <a:endParaRPr lang="en-GB" noProof="0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0"/>
          </p:nvPr>
        </p:nvSpPr>
        <p:spPr>
          <a:xfrm>
            <a:off x="467544" y="1772816"/>
            <a:ext cx="8240122" cy="432048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 smtClean="0"/>
              <a:t>Click to edit Master subtitle style</a:t>
            </a:r>
            <a:endParaRPr lang="en-GB" noProof="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93" y="354709"/>
            <a:ext cx="2151913" cy="57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8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lis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765175"/>
          </a:xfrm>
        </p:spPr>
        <p:txBody>
          <a:bodyPr/>
          <a:lstStyle>
            <a:lvl1pPr>
              <a:defRPr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203"/>
            <a:ext cx="4618856" cy="4646091"/>
          </a:xfrm>
        </p:spPr>
        <p:txBody>
          <a:bodyPr/>
          <a:lstStyle>
            <a:lvl1pPr>
              <a:spcBef>
                <a:spcPts val="140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5220072" y="1447203"/>
            <a:ext cx="3923928" cy="4646091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400"/>
              </a:spcBef>
              <a:spcAft>
                <a:spcPct val="0"/>
              </a:spcAft>
              <a:buClr>
                <a:schemeClr val="accent1"/>
              </a:buClr>
              <a:buSzTx/>
              <a:buFont typeface="Trebuchet MS" pitchFamily="34" charset="0"/>
              <a:buNone/>
              <a:tabLst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400"/>
              </a:spcBef>
              <a:spcAft>
                <a:spcPct val="0"/>
              </a:spcAft>
              <a:buClr>
                <a:schemeClr val="accent1"/>
              </a:buClr>
              <a:buSzTx/>
              <a:buFont typeface="Trebuchet MS" pitchFamily="34" charset="0"/>
              <a:buNone/>
              <a:tabLst/>
              <a:defRPr/>
            </a:pPr>
            <a:r>
              <a:rPr lang="en-GB" dirty="0" smtClean="0"/>
              <a:t>Picture size 10.9 x 12.9 cm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6416" y="6381328"/>
            <a:ext cx="360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8687779-E69B-7343-8F6F-422D6150DA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79392" y="6381328"/>
            <a:ext cx="3183632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tabLst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IAP Meudon - 11th January 2017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2" y="6409782"/>
            <a:ext cx="1220061" cy="32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765175"/>
          </a:xfrm>
        </p:spPr>
        <p:txBody>
          <a:bodyPr/>
          <a:lstStyle>
            <a:lvl1pPr>
              <a:defRPr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7544" y="6381328"/>
            <a:ext cx="360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8687779-E69B-7343-8F6F-422D6150DA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5576" y="6381328"/>
            <a:ext cx="3183632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tabLst/>
              <a:defRPr sz="10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mtClean="0"/>
              <a:t>IAP Meudon - 11th January 2017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556792"/>
            <a:ext cx="4040188" cy="449736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8" name="Content Placeholder 5"/>
          <p:cNvSpPr>
            <a:spLocks noGrp="1"/>
          </p:cNvSpPr>
          <p:nvPr>
            <p:ph sz="quarter" idx="11"/>
          </p:nvPr>
        </p:nvSpPr>
        <p:spPr>
          <a:xfrm>
            <a:off x="4645025" y="1556792"/>
            <a:ext cx="4041775" cy="449736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304" y="6409782"/>
            <a:ext cx="1220061" cy="32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2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765175"/>
          </a:xfrm>
        </p:spPr>
        <p:txBody>
          <a:bodyPr/>
          <a:lstStyle>
            <a:lvl1pPr>
              <a:defRPr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7544" y="6381328"/>
            <a:ext cx="360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8687779-E69B-7343-8F6F-422D6150DA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5576" y="6381328"/>
            <a:ext cx="3183632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tabLst/>
              <a:defRPr sz="10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mtClean="0"/>
              <a:t>IAP Meudon - 11th January 2017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63103"/>
            <a:ext cx="4040188" cy="639762"/>
          </a:xfrm>
        </p:spPr>
        <p:txBody>
          <a:bodyPr anchor="ctr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0286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45025" y="1463103"/>
            <a:ext cx="4041775" cy="639762"/>
          </a:xfrm>
        </p:spPr>
        <p:txBody>
          <a:bodyPr anchor="ctr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8" name="Content Placeholder 5"/>
          <p:cNvSpPr>
            <a:spLocks noGrp="1"/>
          </p:cNvSpPr>
          <p:nvPr>
            <p:ph sz="quarter" idx="11"/>
          </p:nvPr>
        </p:nvSpPr>
        <p:spPr>
          <a:xfrm>
            <a:off x="4645025" y="2102865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304" y="6409782"/>
            <a:ext cx="1220061" cy="32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0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arge image left and shor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8144" y="1700810"/>
            <a:ext cx="2962672" cy="765175"/>
          </a:xfrm>
        </p:spPr>
        <p:txBody>
          <a:bodyPr/>
          <a:lstStyle>
            <a:lvl1pPr>
              <a:defRPr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8144" y="2708920"/>
            <a:ext cx="2962672" cy="3240360"/>
          </a:xfrm>
        </p:spPr>
        <p:txBody>
          <a:bodyPr/>
          <a:lstStyle>
            <a:lvl1pPr>
              <a:spcBef>
                <a:spcPts val="140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0" y="0"/>
            <a:ext cx="5580112" cy="6858000"/>
          </a:xfrm>
        </p:spPr>
        <p:txBody>
          <a:bodyPr/>
          <a:lstStyle>
            <a:lvl1pPr marL="0" indent="0">
              <a:spcBef>
                <a:spcPts val="1400"/>
              </a:spcBef>
              <a:buClr>
                <a:schemeClr val="accent1"/>
              </a:buClr>
              <a:buNone/>
              <a:defRPr baseline="0"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 dirty="0" smtClean="0"/>
              <a:t>Picture size 15.5 x 19.1 cm 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304" y="6409782"/>
            <a:ext cx="1220061" cy="32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4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arge image and shor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0810"/>
            <a:ext cx="2962672" cy="765175"/>
          </a:xfrm>
        </p:spPr>
        <p:txBody>
          <a:bodyPr/>
          <a:lstStyle>
            <a:lvl1pPr>
              <a:defRPr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08920"/>
            <a:ext cx="2962672" cy="3240360"/>
          </a:xfrm>
        </p:spPr>
        <p:txBody>
          <a:bodyPr/>
          <a:lstStyle>
            <a:lvl1pPr>
              <a:spcBef>
                <a:spcPts val="140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563888" y="0"/>
            <a:ext cx="5580112" cy="6858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400"/>
              </a:spcBef>
              <a:spcAft>
                <a:spcPct val="0"/>
              </a:spcAft>
              <a:buClr>
                <a:schemeClr val="accent1"/>
              </a:buClr>
              <a:buSzTx/>
              <a:buFont typeface="Trebuchet MS" pitchFamily="34" charset="0"/>
              <a:buNone/>
              <a:tabLst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400"/>
              </a:spcBef>
              <a:spcAft>
                <a:spcPct val="0"/>
              </a:spcAft>
              <a:buClr>
                <a:schemeClr val="accent1"/>
              </a:buClr>
              <a:buSzTx/>
              <a:buFont typeface="Trebuchet MS" pitchFamily="34" charset="0"/>
              <a:buNone/>
              <a:tabLst/>
              <a:defRPr/>
            </a:pPr>
            <a:r>
              <a:rPr lang="en-GB" dirty="0" smtClean="0"/>
              <a:t>Picture size 15.5 x 19.1 cm </a:t>
            </a:r>
          </a:p>
          <a:p>
            <a:pPr lvl="0"/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2" y="6409782"/>
            <a:ext cx="1220061" cy="32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0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image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7544" y="6381328"/>
            <a:ext cx="360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8687779-E69B-7343-8F6F-422D6150DA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5576" y="6381328"/>
            <a:ext cx="3183632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tabLst/>
              <a:defRPr sz="10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mtClean="0"/>
              <a:t>IAP Meudon - 11th January 2017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9144000" cy="4509120"/>
          </a:xfrm>
        </p:spPr>
        <p:txBody>
          <a:bodyPr/>
          <a:lstStyle>
            <a:lvl1pPr marL="0" indent="0">
              <a:spcBef>
                <a:spcPts val="1400"/>
              </a:spcBef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 smtClean="0"/>
              <a:t>Picture size 25.4 x 12.6 cm</a:t>
            </a:r>
            <a:endParaRPr lang="en-GB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56620" y="5301208"/>
            <a:ext cx="8247705" cy="1214805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4565252"/>
            <a:ext cx="8250238" cy="7651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304" y="6409782"/>
            <a:ext cx="1220061" cy="32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00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14" Type="http://schemas.openxmlformats.org/officeDocument/2006/relationships/image" Target="../media/image2.emf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079502"/>
            <a:ext cx="82296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78025"/>
            <a:ext cx="8229600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7544" y="6381328"/>
            <a:ext cx="360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8687779-E69B-7343-8F6F-422D6150DA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5576" y="6381328"/>
            <a:ext cx="3183632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tabLst/>
              <a:defRPr sz="10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mtClean="0"/>
              <a:t>IAP Meudon - 11th January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14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51" r:id="rId3"/>
    <p:sldLayoutId id="2147483726" r:id="rId4"/>
    <p:sldLayoutId id="2147483755" r:id="rId5"/>
    <p:sldLayoutId id="2147483727" r:id="rId6"/>
    <p:sldLayoutId id="2147483748" r:id="rId7"/>
    <p:sldLayoutId id="2147483728" r:id="rId8"/>
    <p:sldLayoutId id="2147483730" r:id="rId9"/>
    <p:sldLayoutId id="2147483731" r:id="rId10"/>
    <p:sldLayoutId id="2147483732" r:id="rId11"/>
    <p:sldLayoutId id="214748373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3200" b="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9pPr>
    </p:titleStyle>
    <p:bodyStyle>
      <a:lvl1pPr marL="269875" indent="-269875" algn="l" rtl="0" fontAlgn="base">
        <a:spcBef>
          <a:spcPct val="20000"/>
        </a:spcBef>
        <a:spcAft>
          <a:spcPct val="0"/>
        </a:spcAft>
        <a:buClr>
          <a:schemeClr val="bg1"/>
        </a:buClr>
        <a:buFont typeface="Trebuchet MS" pitchFamily="34" charset="0"/>
        <a:buChar char="•"/>
        <a:defRPr sz="20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bg1"/>
        </a:buClr>
        <a:buChar char="–"/>
        <a:defRPr sz="18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•"/>
        <a:defRPr sz="18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–"/>
        <a:defRPr sz="1800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18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079502"/>
            <a:ext cx="82296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78025"/>
            <a:ext cx="8229600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7544" y="6381328"/>
            <a:ext cx="360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687779-E69B-7343-8F6F-422D6150DA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5576" y="6381328"/>
            <a:ext cx="3183632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tabLst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en-US" smtClean="0"/>
              <a:t>IAP Meudon - 11th January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586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52" r:id="rId4"/>
    <p:sldLayoutId id="2147483739" r:id="rId5"/>
    <p:sldLayoutId id="2147483756" r:id="rId6"/>
    <p:sldLayoutId id="2147483740" r:id="rId7"/>
    <p:sldLayoutId id="2147483749" r:id="rId8"/>
    <p:sldLayoutId id="2147483741" r:id="rId9"/>
    <p:sldLayoutId id="2147483743" r:id="rId10"/>
    <p:sldLayoutId id="2147483744" r:id="rId11"/>
    <p:sldLayoutId id="2147483745" r:id="rId12"/>
    <p:sldLayoutId id="2147483746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3200" b="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9pPr>
    </p:titleStyle>
    <p:bodyStyle>
      <a:lvl1pPr marL="269875" indent="-269875" algn="l" rtl="0" fontAlgn="base">
        <a:spcBef>
          <a:spcPct val="20000"/>
        </a:spcBef>
        <a:spcAft>
          <a:spcPct val="0"/>
        </a:spcAft>
        <a:buClr>
          <a:schemeClr val="tx1"/>
        </a:buClr>
        <a:buFont typeface="Trebuchet MS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1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8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18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18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85D7530-975E-FD46-B62B-A6EE3F195E06}" type="datetime1">
              <a:rPr lang="en-GB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10/01/2017</a:t>
            </a:fld>
            <a:endParaRPr lang="en-GB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IAP Meudon - 11th January 2017</a:t>
            </a:r>
            <a:endParaRPr lang="en-GB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83C0E44-E0D6-41F4-86BC-807AF31D7EF2}" type="slidenum">
              <a:rPr lang="en-GB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19970"/>
            <a:ext cx="1872207" cy="50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163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pn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7.gif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5.t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chart" Target="../charts/chart1.xml"/><Relationship Id="rId3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Cosmic Origins &amp; Living Worlds – ESA Science Ideas Submission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Martin Barstow (with thanks to collaborators, HDST &amp; LUVOIR teams)</a:t>
            </a:r>
            <a:endParaRPr lang="en-US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-114573"/>
            <a:ext cx="3096344" cy="2276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834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Exoplanets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Direct imaging &amp; spectroscopy of </a:t>
            </a:r>
            <a:r>
              <a:rPr lang="en-US" dirty="0" err="1" smtClean="0"/>
              <a:t>exoEarths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tint val="75000"/>
                  </a:prstClr>
                </a:solidFill>
              </a:rPr>
              <a:t>IAP Meudon - 11th January 2017</a:t>
            </a: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420888"/>
            <a:ext cx="3677285" cy="3677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82" r="59777" b="5797"/>
          <a:stretch/>
        </p:blipFill>
        <p:spPr bwMode="auto">
          <a:xfrm>
            <a:off x="179512" y="4768667"/>
            <a:ext cx="2520280" cy="20447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</a:ext>
          </a:extLst>
        </p:spPr>
      </p:pic>
      <p:pic>
        <p:nvPicPr>
          <p:cNvPr id="7" name="image01.png" descr="LUVOIR_contrast_withproxcenb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35496" y="2276872"/>
            <a:ext cx="4363085" cy="2355850"/>
          </a:xfrm>
          <a:prstGeom prst="rect">
            <a:avLst/>
          </a:prstGeom>
          <a:ln/>
        </p:spPr>
      </p:pic>
      <p:pic>
        <p:nvPicPr>
          <p:cNvPr id="8" name="Content Placeholder 4" descr="Earthshine_CMYK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1" t="11234" r="32443" b="15125"/>
          <a:stretch>
            <a:fillRect/>
          </a:stretch>
        </p:blipFill>
        <p:spPr bwMode="auto">
          <a:xfrm>
            <a:off x="4470589" y="2276872"/>
            <a:ext cx="4595807" cy="382152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41389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414" r="5556" b="8530"/>
          <a:stretch/>
        </p:blipFill>
        <p:spPr bwMode="auto">
          <a:xfrm>
            <a:off x="4872857" y="2276872"/>
            <a:ext cx="4235647" cy="37444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Stars &amp; stellar populations</a:t>
            </a:r>
          </a:p>
          <a:p>
            <a:pPr lvl="1"/>
            <a:r>
              <a:rPr lang="en-US" dirty="0" smtClean="0"/>
              <a:t>Protoplanetary disks &amp; jets</a:t>
            </a:r>
          </a:p>
          <a:p>
            <a:pPr lvl="1"/>
            <a:r>
              <a:rPr lang="en-US" dirty="0" smtClean="0"/>
              <a:t>Stellar clusters</a:t>
            </a:r>
          </a:p>
          <a:p>
            <a:pPr lvl="1"/>
            <a:r>
              <a:rPr lang="en-US" dirty="0" smtClean="0"/>
              <a:t>Massive stars</a:t>
            </a:r>
          </a:p>
          <a:p>
            <a:r>
              <a:rPr lang="en-US" dirty="0" smtClean="0"/>
              <a:t>Galaxy evolution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tint val="75000"/>
                  </a:prstClr>
                </a:solidFill>
              </a:rPr>
              <a:t>IAP Meudon - 11th January 2017</a:t>
            </a: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8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Requirements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tint val="75000"/>
                  </a:prstClr>
                </a:solidFill>
              </a:rPr>
              <a:t>IAP Meudon - 11th January 2017</a:t>
            </a: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9904" b="29412"/>
          <a:stretch/>
        </p:blipFill>
        <p:spPr bwMode="auto">
          <a:xfrm>
            <a:off x="6176390" y="1434831"/>
            <a:ext cx="2674620" cy="23533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077" y="4278666"/>
            <a:ext cx="2995419" cy="22466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59150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Telescope aperture &gt; 10-12m</a:t>
            </a:r>
          </a:p>
          <a:p>
            <a:r>
              <a:rPr lang="en-US" dirty="0" err="1" smtClean="0"/>
              <a:t>Coronograph</a:t>
            </a:r>
            <a:r>
              <a:rPr lang="en-US" dirty="0" smtClean="0"/>
              <a:t> or sunshade</a:t>
            </a:r>
          </a:p>
          <a:p>
            <a:pPr lvl="1"/>
            <a:r>
              <a:rPr lang="en-US" dirty="0" smtClean="0"/>
              <a:t>Contrast 10</a:t>
            </a:r>
            <a:r>
              <a:rPr lang="en-US" baseline="30000" dirty="0" smtClean="0"/>
              <a:t>-10</a:t>
            </a:r>
            <a:endParaRPr lang="en-US" dirty="0" smtClean="0"/>
          </a:p>
          <a:p>
            <a:r>
              <a:rPr lang="en-US" dirty="0" smtClean="0"/>
              <a:t>Angular resolution &lt; 10 mas</a:t>
            </a:r>
          </a:p>
          <a:p>
            <a:r>
              <a:rPr lang="en-US" dirty="0" smtClean="0"/>
              <a:t>Range of spectroscopic capability</a:t>
            </a:r>
          </a:p>
          <a:p>
            <a:pPr lvl="1"/>
            <a:r>
              <a:rPr lang="en-US" dirty="0" smtClean="0"/>
              <a:t>R ~ 70-100 (for </a:t>
            </a:r>
            <a:r>
              <a:rPr lang="en-US" dirty="0" err="1" smtClean="0"/>
              <a:t>exoEarths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R ~ 20,000-100,000</a:t>
            </a:r>
          </a:p>
          <a:p>
            <a:r>
              <a:rPr lang="en-US" dirty="0" smtClean="0"/>
              <a:t>Wavelength coverage from 91nm to 2µm</a:t>
            </a:r>
          </a:p>
          <a:p>
            <a:r>
              <a:rPr lang="en-US" dirty="0" smtClean="0"/>
              <a:t>Ultra-low sky background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76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2"/>
            <a:ext cx="79248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Timescale is long</a:t>
            </a:r>
          </a:p>
          <a:p>
            <a:pPr lvl="1"/>
            <a:r>
              <a:rPr lang="en-US" sz="2200" dirty="0" smtClean="0"/>
              <a:t>Concept is maturing</a:t>
            </a:r>
          </a:p>
          <a:p>
            <a:pPr lvl="1"/>
            <a:r>
              <a:rPr lang="en-US" sz="2200" dirty="0" smtClean="0"/>
              <a:t>Essential adopted in next US Decadal</a:t>
            </a:r>
          </a:p>
          <a:p>
            <a:pPr lvl="1"/>
            <a:r>
              <a:rPr lang="en-US" sz="2200" dirty="0" smtClean="0"/>
              <a:t>Launch not before 2030</a:t>
            </a:r>
            <a:endParaRPr lang="en-US" sz="2200" dirty="0"/>
          </a:p>
          <a:p>
            <a:r>
              <a:rPr lang="en-US" sz="2400" dirty="0" smtClean="0"/>
              <a:t>ESA role?</a:t>
            </a:r>
          </a:p>
          <a:p>
            <a:pPr lvl="1"/>
            <a:r>
              <a:rPr lang="en-US" sz="2400" dirty="0"/>
              <a:t>Appetite within ESA hierarchy for flagship involvement</a:t>
            </a:r>
          </a:p>
          <a:p>
            <a:pPr lvl="1"/>
            <a:r>
              <a:rPr lang="en-US" sz="2400" dirty="0"/>
              <a:t>Along the lines of ESA contributions to HST &amp; JWST</a:t>
            </a:r>
            <a:endParaRPr lang="en-US" sz="2400" dirty="0" smtClean="0"/>
          </a:p>
          <a:p>
            <a:pPr lvl="1"/>
            <a:r>
              <a:rPr lang="en-US" sz="2200" dirty="0" smtClean="0"/>
              <a:t>Need to support US activities (in-hand)</a:t>
            </a:r>
          </a:p>
          <a:p>
            <a:pPr lvl="1"/>
            <a:r>
              <a:rPr lang="en-US" sz="2200" dirty="0" smtClean="0"/>
              <a:t>Need to be pro-active in developing interest within ESA</a:t>
            </a:r>
          </a:p>
          <a:p>
            <a:pPr lvl="1"/>
            <a:r>
              <a:rPr lang="en-US" sz="2200" dirty="0" smtClean="0"/>
              <a:t>Strongly support this initiative</a:t>
            </a:r>
          </a:p>
          <a:p>
            <a:endParaRPr lang="en-US" sz="2400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1" t="16296" r="7201" b="44855"/>
          <a:stretch>
            <a:fillRect/>
          </a:stretch>
        </p:blipFill>
        <p:spPr bwMode="auto">
          <a:xfrm>
            <a:off x="7812360" y="4930866"/>
            <a:ext cx="73265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3313"/>
            <a:ext cx="3094757" cy="2275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IAP Meudon - 11th January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57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Introduction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Background</a:t>
            </a:r>
          </a:p>
          <a:p>
            <a:r>
              <a:rPr lang="en-US" sz="4400" dirty="0" smtClean="0"/>
              <a:t>NUVA</a:t>
            </a:r>
          </a:p>
          <a:p>
            <a:r>
              <a:rPr lang="en-US" sz="4400" dirty="0" smtClean="0"/>
              <a:t>ESA call for ideas</a:t>
            </a:r>
          </a:p>
          <a:p>
            <a:r>
              <a:rPr lang="en-US" sz="4400" dirty="0" smtClean="0"/>
              <a:t>Response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IAP Meudon - 11th January 2017</a:t>
            </a:r>
            <a:endParaRPr lang="en-US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675" y="-114573"/>
            <a:ext cx="3742829" cy="2751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426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UV Astronomy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Access to UV has been continuous since IUE (1978)</a:t>
            </a:r>
          </a:p>
          <a:p>
            <a:r>
              <a:rPr lang="en-US" dirty="0" smtClean="0"/>
              <a:t>HST has enormous capability…</a:t>
            </a:r>
          </a:p>
          <a:p>
            <a:pPr lvl="1"/>
            <a:r>
              <a:rPr lang="en-US" dirty="0" smtClean="0"/>
              <a:t>STIS, COS, WFC3</a:t>
            </a:r>
          </a:p>
          <a:p>
            <a:r>
              <a:rPr lang="en-US" dirty="0" smtClean="0"/>
              <a:t>…but inevitably limited life</a:t>
            </a:r>
          </a:p>
          <a:p>
            <a:pPr lvl="1"/>
            <a:r>
              <a:rPr lang="en-US" dirty="0" smtClean="0"/>
              <a:t>Now 25+ years old</a:t>
            </a:r>
          </a:p>
          <a:p>
            <a:r>
              <a:rPr lang="en-US" dirty="0" smtClean="0"/>
              <a:t>No new UV-capable observatory planned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tint val="75000"/>
                  </a:prstClr>
                </a:solidFill>
              </a:rPr>
              <a:t>IAP Meudon - 11th January 2017</a:t>
            </a: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Imagen 9" descr="hubble_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9" b="10793"/>
          <a:stretch/>
        </p:blipFill>
        <p:spPr>
          <a:xfrm>
            <a:off x="6328180" y="2577306"/>
            <a:ext cx="2695709" cy="214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European Response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Development of involvement in World Space Observatory</a:t>
            </a:r>
          </a:p>
          <a:p>
            <a:pPr lvl="1"/>
            <a:r>
              <a:rPr lang="en-US" dirty="0" smtClean="0"/>
              <a:t>Launch date remains uncertain</a:t>
            </a:r>
          </a:p>
          <a:p>
            <a:r>
              <a:rPr lang="en-US" dirty="0" smtClean="0"/>
              <a:t>UV section of OPTICON network - 2003</a:t>
            </a:r>
          </a:p>
          <a:p>
            <a:r>
              <a:rPr lang="en-US" dirty="0" smtClean="0"/>
              <a:t>Network for UV Astronomy – 2008</a:t>
            </a:r>
          </a:p>
          <a:p>
            <a:pPr lvl="1"/>
            <a:r>
              <a:rPr lang="en-US" dirty="0" smtClean="0"/>
              <a:t>Led by Ana-Ines Gomez de Castro</a:t>
            </a:r>
          </a:p>
          <a:p>
            <a:r>
              <a:rPr lang="en-US" dirty="0" smtClean="0"/>
              <a:t>Coordinated response to ESA L mission call</a:t>
            </a:r>
          </a:p>
          <a:p>
            <a:pPr lvl="1"/>
            <a:r>
              <a:rPr lang="en-US" dirty="0" smtClean="0"/>
              <a:t>European UV Observatory (EUVO) submitted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tint val="75000"/>
                  </a:prstClr>
                </a:solidFill>
              </a:rPr>
              <a:t>IAP Meudon - 11th January 2017</a:t>
            </a: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Imagen 8" descr="impresion_de_Imagenes.tif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6" t="3868" r="21368" b="32527"/>
          <a:stretch/>
        </p:blipFill>
        <p:spPr>
          <a:xfrm>
            <a:off x="6893887" y="2132856"/>
            <a:ext cx="1854577" cy="116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5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349745" y="1261047"/>
            <a:ext cx="8542735" cy="1015663"/>
          </a:xfrm>
          <a:prstGeom prst="rect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2000" i="1" dirty="0" err="1">
                <a:solidFill>
                  <a:srgbClr val="FFFFFF"/>
                </a:solidFill>
                <a:latin typeface="+mj-lt"/>
              </a:rPr>
              <a:t>The</a:t>
            </a:r>
            <a:r>
              <a:rPr lang="es-ES" sz="2000" i="1" dirty="0">
                <a:solidFill>
                  <a:srgbClr val="FFFFFF"/>
                </a:solidFill>
                <a:latin typeface="+mj-lt"/>
              </a:rPr>
              <a:t> Network </a:t>
            </a:r>
            <a:r>
              <a:rPr lang="es-ES" sz="2000" i="1" dirty="0" err="1">
                <a:solidFill>
                  <a:srgbClr val="FFFFFF"/>
                </a:solidFill>
                <a:latin typeface="+mj-lt"/>
              </a:rPr>
              <a:t>for</a:t>
            </a:r>
            <a:r>
              <a:rPr lang="es-ES" sz="2000" i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s-ES" sz="2000" i="1" dirty="0" err="1">
                <a:solidFill>
                  <a:srgbClr val="FFFFFF"/>
                </a:solidFill>
                <a:latin typeface="+mj-lt"/>
              </a:rPr>
              <a:t>UltraViolet</a:t>
            </a:r>
            <a:r>
              <a:rPr lang="es-ES" sz="2000" i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s-ES" sz="2000" i="1" dirty="0" err="1">
                <a:solidFill>
                  <a:srgbClr val="FFFFFF"/>
                </a:solidFill>
                <a:latin typeface="+mj-lt"/>
              </a:rPr>
              <a:t>Astrophysics</a:t>
            </a:r>
            <a:r>
              <a:rPr lang="es-ES" sz="2000" i="1" dirty="0">
                <a:solidFill>
                  <a:srgbClr val="FFFFFF"/>
                </a:solidFill>
                <a:latin typeface="+mj-lt"/>
              </a:rPr>
              <a:t> (NUVA) </a:t>
            </a:r>
            <a:r>
              <a:rPr lang="es-ES" sz="2000" i="1" dirty="0" err="1">
                <a:solidFill>
                  <a:srgbClr val="FFFFFF"/>
                </a:solidFill>
                <a:latin typeface="+mj-lt"/>
              </a:rPr>
              <a:t>is</a:t>
            </a:r>
            <a:r>
              <a:rPr lang="es-ES" sz="2000" i="1" dirty="0">
                <a:solidFill>
                  <a:srgbClr val="FFFFFF"/>
                </a:solidFill>
                <a:latin typeface="+mj-lt"/>
              </a:rPr>
              <a:t> a </a:t>
            </a:r>
            <a:r>
              <a:rPr lang="es-ES" sz="2000" b="1" i="1" dirty="0">
                <a:solidFill>
                  <a:srgbClr val="FFFFFF"/>
                </a:solidFill>
                <a:latin typeface="+mj-lt"/>
              </a:rPr>
              <a:t>pan-</a:t>
            </a:r>
            <a:r>
              <a:rPr lang="es-ES" sz="2000" b="1" i="1" dirty="0" err="1">
                <a:solidFill>
                  <a:srgbClr val="FFFFFF"/>
                </a:solidFill>
                <a:latin typeface="+mj-lt"/>
              </a:rPr>
              <a:t>european</a:t>
            </a:r>
            <a:r>
              <a:rPr lang="es-ES" sz="2000" b="1" i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s-ES" sz="2000" b="1" i="1" dirty="0" err="1">
                <a:solidFill>
                  <a:srgbClr val="FFFFFF"/>
                </a:solidFill>
                <a:latin typeface="+mj-lt"/>
              </a:rPr>
              <a:t>network</a:t>
            </a:r>
            <a:r>
              <a:rPr lang="es-ES" sz="2000" b="1" i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s-ES" sz="2000" i="1" dirty="0">
                <a:solidFill>
                  <a:srgbClr val="FFFFFF"/>
                </a:solidFill>
                <a:latin typeface="+mj-lt"/>
              </a:rPr>
              <a:t>set-up </a:t>
            </a:r>
            <a:r>
              <a:rPr lang="es-ES" sz="2000" i="1" dirty="0" err="1">
                <a:solidFill>
                  <a:srgbClr val="FFFFFF"/>
                </a:solidFill>
                <a:latin typeface="+mj-lt"/>
              </a:rPr>
              <a:t>to</a:t>
            </a:r>
            <a:r>
              <a:rPr lang="es-ES" sz="2000" i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s-ES" sz="2000" i="1" dirty="0" err="1" smtClean="0">
                <a:solidFill>
                  <a:srgbClr val="FFFFFF"/>
                </a:solidFill>
                <a:latin typeface="+mj-lt"/>
              </a:rPr>
              <a:t>identify</a:t>
            </a:r>
            <a:r>
              <a:rPr lang="es-ES" sz="2000" i="1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es-ES" sz="2000" i="1" dirty="0" err="1">
                <a:solidFill>
                  <a:srgbClr val="FFFFFF"/>
                </a:solidFill>
                <a:latin typeface="+mj-lt"/>
              </a:rPr>
              <a:t>the</a:t>
            </a:r>
            <a:r>
              <a:rPr lang="es-ES" sz="2000" i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s-ES" sz="2000" i="1" dirty="0" err="1">
                <a:solidFill>
                  <a:srgbClr val="FFFFFF"/>
                </a:solidFill>
                <a:latin typeface="+mj-lt"/>
              </a:rPr>
              <a:t>needs</a:t>
            </a:r>
            <a:r>
              <a:rPr lang="es-ES" sz="2000" i="1" dirty="0">
                <a:solidFill>
                  <a:srgbClr val="FFFFFF"/>
                </a:solidFill>
                <a:latin typeface="+mj-lt"/>
              </a:rPr>
              <a:t> of </a:t>
            </a:r>
            <a:r>
              <a:rPr lang="es-ES" sz="2000" b="1" i="1" dirty="0" err="1">
                <a:solidFill>
                  <a:srgbClr val="FFFFFF"/>
                </a:solidFill>
                <a:latin typeface="+mj-lt"/>
              </a:rPr>
              <a:t>the</a:t>
            </a:r>
            <a:r>
              <a:rPr lang="es-ES" sz="2000" b="1" i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s-ES" sz="2000" b="1" i="1" dirty="0" err="1">
                <a:solidFill>
                  <a:srgbClr val="FFFFFF"/>
                </a:solidFill>
                <a:latin typeface="+mj-lt"/>
              </a:rPr>
              <a:t>astronomical</a:t>
            </a:r>
            <a:r>
              <a:rPr lang="es-ES" sz="2000" b="1" i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s-ES" sz="2000" b="1" i="1" dirty="0" err="1">
                <a:solidFill>
                  <a:srgbClr val="FFFFFF"/>
                </a:solidFill>
                <a:latin typeface="+mj-lt"/>
              </a:rPr>
              <a:t>community</a:t>
            </a:r>
            <a:r>
              <a:rPr lang="es-ES" sz="2000" b="1" i="1" dirty="0">
                <a:solidFill>
                  <a:srgbClr val="FFFFFF"/>
                </a:solidFill>
                <a:latin typeface="+mj-lt"/>
              </a:rPr>
              <a:t> in </a:t>
            </a:r>
            <a:r>
              <a:rPr lang="es-ES" sz="2000" b="1" i="1" dirty="0" err="1">
                <a:solidFill>
                  <a:srgbClr val="FFFFFF"/>
                </a:solidFill>
                <a:latin typeface="+mj-lt"/>
              </a:rPr>
              <a:t>the</a:t>
            </a:r>
            <a:r>
              <a:rPr lang="es-ES" sz="2000" b="1" i="1" dirty="0">
                <a:solidFill>
                  <a:srgbClr val="FFFFFF"/>
                </a:solidFill>
                <a:latin typeface="+mj-lt"/>
              </a:rPr>
              <a:t> UV </a:t>
            </a:r>
            <a:r>
              <a:rPr lang="es-ES" sz="2000" b="1" i="1" dirty="0" err="1">
                <a:solidFill>
                  <a:srgbClr val="FFFFFF"/>
                </a:solidFill>
                <a:latin typeface="+mj-lt"/>
              </a:rPr>
              <a:t>domain</a:t>
            </a:r>
            <a:r>
              <a:rPr lang="es-ES" sz="2000" i="1" dirty="0">
                <a:solidFill>
                  <a:srgbClr val="FFFFFF"/>
                </a:solidFill>
                <a:latin typeface="+mj-lt"/>
              </a:rPr>
              <a:t> and </a:t>
            </a:r>
            <a:r>
              <a:rPr lang="es-ES" sz="2000" i="1" dirty="0" err="1">
                <a:solidFill>
                  <a:srgbClr val="FFFFFF"/>
                </a:solidFill>
                <a:latin typeface="+mj-lt"/>
              </a:rPr>
              <a:t>eventually</a:t>
            </a:r>
            <a:r>
              <a:rPr lang="es-ES" sz="2000" i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s-ES" sz="2000" b="1" i="1" dirty="0" err="1" smtClean="0">
                <a:solidFill>
                  <a:srgbClr val="FFFFFF"/>
                </a:solidFill>
                <a:latin typeface="+mj-lt"/>
              </a:rPr>
              <a:t>propose</a:t>
            </a:r>
            <a:r>
              <a:rPr lang="es-ES" sz="2000" b="1" i="1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es-ES" sz="2000" b="1" i="1" dirty="0" err="1">
                <a:solidFill>
                  <a:srgbClr val="FFFFFF"/>
                </a:solidFill>
                <a:latin typeface="+mj-lt"/>
              </a:rPr>
              <a:t>actions</a:t>
            </a:r>
            <a:r>
              <a:rPr lang="es-ES" sz="2000" b="1" i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s-ES" sz="2000" b="1" i="1" dirty="0" err="1">
                <a:solidFill>
                  <a:srgbClr val="FFFFFF"/>
                </a:solidFill>
                <a:latin typeface="+mj-lt"/>
              </a:rPr>
              <a:t>to</a:t>
            </a:r>
            <a:r>
              <a:rPr lang="es-ES" sz="2000" b="1" i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s-ES" sz="2000" b="1" i="1" dirty="0" err="1">
                <a:solidFill>
                  <a:srgbClr val="FFFFFF"/>
                </a:solidFill>
                <a:latin typeface="+mj-lt"/>
              </a:rPr>
              <a:t>structure</a:t>
            </a:r>
            <a:r>
              <a:rPr lang="es-ES" sz="2000" b="1" i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s-ES" sz="2000" b="1" i="1" dirty="0" err="1">
                <a:solidFill>
                  <a:srgbClr val="FFFFFF"/>
                </a:solidFill>
                <a:latin typeface="+mj-lt"/>
              </a:rPr>
              <a:t>it</a:t>
            </a:r>
            <a:r>
              <a:rPr lang="es-ES" sz="2000" b="1" i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s-ES" sz="2000" b="1" i="1" dirty="0" err="1">
                <a:solidFill>
                  <a:srgbClr val="FFFFFF"/>
                </a:solidFill>
                <a:latin typeface="+mj-lt"/>
              </a:rPr>
              <a:t>around</a:t>
            </a:r>
            <a:r>
              <a:rPr lang="es-ES" sz="2000" b="1" i="1" dirty="0">
                <a:solidFill>
                  <a:srgbClr val="FFFFFF"/>
                </a:solidFill>
                <a:latin typeface="+mj-lt"/>
              </a:rPr>
              <a:t> new </a:t>
            </a:r>
            <a:r>
              <a:rPr lang="es-ES" sz="2000" b="1" i="1" dirty="0" err="1">
                <a:solidFill>
                  <a:srgbClr val="FFFFFF"/>
                </a:solidFill>
                <a:latin typeface="+mj-lt"/>
              </a:rPr>
              <a:t>projects</a:t>
            </a:r>
            <a:endParaRPr lang="es-ES" sz="2000" b="1" dirty="0">
              <a:solidFill>
                <a:srgbClr val="FFFFFF"/>
              </a:solidFill>
              <a:latin typeface="+mj-lt"/>
            </a:endParaRPr>
          </a:p>
        </p:txBody>
      </p:sp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2216055223"/>
              </p:ext>
            </p:extLst>
          </p:nvPr>
        </p:nvGraphicFramePr>
        <p:xfrm>
          <a:off x="349745" y="2503200"/>
          <a:ext cx="5758855" cy="2578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6292397" y="2496776"/>
            <a:ext cx="2646878" cy="2585323"/>
          </a:xfrm>
          <a:prstGeom prst="rect">
            <a:avLst/>
          </a:prstGeom>
          <a:noFill/>
          <a:ln>
            <a:solidFill>
              <a:srgbClr val="CCC1DA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FFFFF"/>
                </a:solidFill>
                <a:latin typeface="+mj-lt"/>
              </a:rPr>
              <a:t>ACTIVITIES</a:t>
            </a:r>
            <a:endParaRPr lang="es-ES" dirty="0">
              <a:solidFill>
                <a:srgbClr val="FFFFFF"/>
              </a:solidFill>
              <a:latin typeface="+mj-lt"/>
            </a:endParaRPr>
          </a:p>
          <a:p>
            <a:pPr marL="285750" indent="-285750">
              <a:buFont typeface="Wingdings" charset="2"/>
              <a:buChar char="§"/>
            </a:pPr>
            <a:r>
              <a:rPr lang="es-ES" dirty="0" err="1" smtClean="0">
                <a:solidFill>
                  <a:srgbClr val="FFFFFF"/>
                </a:solidFill>
                <a:latin typeface="+mj-lt"/>
              </a:rPr>
              <a:t>Science</a:t>
            </a:r>
            <a:endParaRPr lang="es-ES" dirty="0" smtClean="0">
              <a:solidFill>
                <a:srgbClr val="FFFFFF"/>
              </a:solidFill>
              <a:latin typeface="+mj-lt"/>
            </a:endParaRPr>
          </a:p>
          <a:p>
            <a:pPr marL="285750" indent="-285750">
              <a:buFont typeface="Wingdings" charset="2"/>
              <a:buChar char="§"/>
            </a:pPr>
            <a:r>
              <a:rPr lang="es-ES" dirty="0" err="1" smtClean="0">
                <a:solidFill>
                  <a:srgbClr val="FFFFFF"/>
                </a:solidFill>
                <a:latin typeface="+mj-lt"/>
              </a:rPr>
              <a:t>Technology</a:t>
            </a:r>
            <a:endParaRPr lang="es-ES" dirty="0" smtClean="0">
              <a:solidFill>
                <a:srgbClr val="FFFFFF"/>
              </a:solidFill>
              <a:latin typeface="+mj-lt"/>
            </a:endParaRPr>
          </a:p>
          <a:p>
            <a:pPr marL="285750" indent="-285750">
              <a:buFont typeface="Wingdings" charset="2"/>
              <a:buChar char="§"/>
            </a:pPr>
            <a:r>
              <a:rPr lang="es-ES" dirty="0" err="1" smtClean="0">
                <a:solidFill>
                  <a:srgbClr val="FFFFFF"/>
                </a:solidFill>
                <a:latin typeface="+mj-lt"/>
              </a:rPr>
              <a:t>Missions</a:t>
            </a:r>
            <a:endParaRPr lang="es-ES" dirty="0" smtClean="0">
              <a:solidFill>
                <a:srgbClr val="FFFFFF"/>
              </a:solidFill>
              <a:latin typeface="+mj-lt"/>
            </a:endParaRPr>
          </a:p>
          <a:p>
            <a:pPr marL="285750" indent="-285750">
              <a:buFont typeface="Wingdings" charset="2"/>
              <a:buChar char="§"/>
            </a:pPr>
            <a:r>
              <a:rPr lang="es-ES" dirty="0" err="1" smtClean="0">
                <a:solidFill>
                  <a:srgbClr val="FFFFFF"/>
                </a:solidFill>
                <a:latin typeface="+mj-lt"/>
              </a:rPr>
              <a:t>Workshops</a:t>
            </a:r>
            <a:endParaRPr lang="es-ES" dirty="0" smtClean="0">
              <a:solidFill>
                <a:srgbClr val="FFFFFF"/>
              </a:solidFill>
              <a:latin typeface="+mj-lt"/>
            </a:endParaRPr>
          </a:p>
          <a:p>
            <a:pPr marL="285750" indent="-285750">
              <a:buFont typeface="Wingdings" charset="2"/>
              <a:buChar char="§"/>
            </a:pPr>
            <a:r>
              <a:rPr lang="es-ES" dirty="0" err="1" smtClean="0">
                <a:solidFill>
                  <a:srgbClr val="FFFFFF"/>
                </a:solidFill>
                <a:latin typeface="+mj-lt"/>
              </a:rPr>
              <a:t>Publication</a:t>
            </a:r>
            <a:r>
              <a:rPr lang="es-ES" dirty="0" smtClean="0">
                <a:solidFill>
                  <a:srgbClr val="FFFFFF"/>
                </a:solidFill>
                <a:latin typeface="+mj-lt"/>
              </a:rPr>
              <a:t> series</a:t>
            </a:r>
          </a:p>
          <a:p>
            <a:pPr marL="285750" indent="-285750">
              <a:buFont typeface="Wingdings" charset="2"/>
              <a:buChar char="§"/>
            </a:pPr>
            <a:r>
              <a:rPr lang="es-ES" dirty="0" smtClean="0">
                <a:solidFill>
                  <a:srgbClr val="FFFFFF"/>
                </a:solidFill>
                <a:latin typeface="+mj-lt"/>
              </a:rPr>
              <a:t>ESA </a:t>
            </a:r>
            <a:r>
              <a:rPr lang="es-ES" dirty="0" err="1" smtClean="0">
                <a:solidFill>
                  <a:srgbClr val="FFFFFF"/>
                </a:solidFill>
                <a:latin typeface="+mj-lt"/>
              </a:rPr>
              <a:t>framework</a:t>
            </a:r>
            <a:endParaRPr lang="es-ES" dirty="0" smtClean="0">
              <a:solidFill>
                <a:srgbClr val="FFFFFF"/>
              </a:solidFill>
              <a:latin typeface="+mj-lt"/>
            </a:endParaRPr>
          </a:p>
          <a:p>
            <a:pPr marL="285750" indent="-285750">
              <a:buFont typeface="Wingdings" charset="2"/>
              <a:buChar char="§"/>
            </a:pPr>
            <a:r>
              <a:rPr lang="es-ES" dirty="0" smtClean="0">
                <a:solidFill>
                  <a:srgbClr val="FFFFFF"/>
                </a:solidFill>
                <a:latin typeface="+mj-lt"/>
              </a:rPr>
              <a:t>Bilateral </a:t>
            </a:r>
            <a:r>
              <a:rPr lang="es-ES" dirty="0" err="1" smtClean="0">
                <a:solidFill>
                  <a:srgbClr val="FFFFFF"/>
                </a:solidFill>
                <a:latin typeface="+mj-lt"/>
              </a:rPr>
              <a:t>programs</a:t>
            </a:r>
            <a:endParaRPr lang="es-ES" dirty="0" smtClean="0">
              <a:solidFill>
                <a:srgbClr val="FFFFFF"/>
              </a:solidFill>
              <a:latin typeface="+mj-lt"/>
            </a:endParaRPr>
          </a:p>
          <a:p>
            <a:pPr marL="285750" indent="-285750">
              <a:buFont typeface="Wingdings" charset="2"/>
              <a:buChar char="§"/>
            </a:pPr>
            <a:r>
              <a:rPr lang="es-ES" dirty="0" smtClean="0">
                <a:solidFill>
                  <a:srgbClr val="FFFFFF"/>
                </a:solidFill>
                <a:latin typeface="+mj-lt"/>
              </a:rPr>
              <a:t>International </a:t>
            </a:r>
            <a:r>
              <a:rPr lang="es-ES" dirty="0" err="1" smtClean="0">
                <a:solidFill>
                  <a:srgbClr val="FFFFFF"/>
                </a:solidFill>
                <a:latin typeface="+mj-lt"/>
              </a:rPr>
              <a:t>programs</a:t>
            </a:r>
            <a:endParaRPr lang="es-ES" dirty="0" smtClean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1" name="Flecha doblada hacia arriba 10"/>
          <p:cNvSpPr/>
          <p:nvPr/>
        </p:nvSpPr>
        <p:spPr>
          <a:xfrm rot="5400000">
            <a:off x="2540238" y="5321579"/>
            <a:ext cx="528103" cy="439533"/>
          </a:xfrm>
          <a:prstGeom prst="bentUp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 descr="logoIA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274484"/>
            <a:ext cx="1300346" cy="818812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4400010" y="5229200"/>
            <a:ext cx="3916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 smtClean="0">
                <a:solidFill>
                  <a:srgbClr val="FFFFFF"/>
                </a:solidFill>
                <a:latin typeface="+mj-lt"/>
              </a:rPr>
              <a:t>Working</a:t>
            </a:r>
            <a:r>
              <a:rPr lang="es-ES" sz="16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es-ES" sz="1600" dirty="0" err="1" smtClean="0">
                <a:solidFill>
                  <a:srgbClr val="FFFFFF"/>
                </a:solidFill>
                <a:latin typeface="+mj-lt"/>
              </a:rPr>
              <a:t>Group</a:t>
            </a:r>
            <a:r>
              <a:rPr lang="es-ES" sz="16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es-ES" sz="1600" dirty="0" err="1" smtClean="0">
                <a:solidFill>
                  <a:srgbClr val="FFFFFF"/>
                </a:solidFill>
                <a:latin typeface="+mj-lt"/>
              </a:rPr>
              <a:t>on</a:t>
            </a:r>
            <a:r>
              <a:rPr lang="es-ES" sz="1600" dirty="0" smtClean="0">
                <a:solidFill>
                  <a:srgbClr val="FFFFFF"/>
                </a:solidFill>
                <a:latin typeface="+mj-lt"/>
              </a:rPr>
              <a:t> UV </a:t>
            </a:r>
            <a:r>
              <a:rPr lang="es-ES" sz="1600" dirty="0" err="1" smtClean="0">
                <a:solidFill>
                  <a:srgbClr val="FFFFFF"/>
                </a:solidFill>
                <a:latin typeface="+mj-lt"/>
              </a:rPr>
              <a:t>Astronomy</a:t>
            </a:r>
            <a:endParaRPr lang="es-ES" sz="1600" dirty="0" smtClean="0">
              <a:solidFill>
                <a:srgbClr val="FFFFFF"/>
              </a:solidFill>
              <a:latin typeface="+mj-lt"/>
            </a:endParaRPr>
          </a:p>
          <a:p>
            <a:r>
              <a:rPr lang="es-ES" sz="1600" dirty="0" smtClean="0">
                <a:solidFill>
                  <a:srgbClr val="FFFFFF"/>
                </a:solidFill>
                <a:latin typeface="+mj-lt"/>
              </a:rPr>
              <a:t>DIVISION B </a:t>
            </a:r>
          </a:p>
          <a:p>
            <a:r>
              <a:rPr lang="es-ES" sz="1600" dirty="0" err="1" smtClean="0">
                <a:solidFill>
                  <a:srgbClr val="FFFFFF"/>
                </a:solidFill>
                <a:latin typeface="+mj-lt"/>
              </a:rPr>
              <a:t>Facilities</a:t>
            </a:r>
            <a:r>
              <a:rPr lang="es-ES" sz="1600" dirty="0" smtClean="0">
                <a:solidFill>
                  <a:srgbClr val="FFFFFF"/>
                </a:solidFill>
                <a:latin typeface="+mj-lt"/>
              </a:rPr>
              <a:t>, Technologies &amp; Data </a:t>
            </a:r>
            <a:r>
              <a:rPr lang="es-ES" sz="1600" dirty="0" err="1" smtClean="0">
                <a:solidFill>
                  <a:srgbClr val="FFFFFF"/>
                </a:solidFill>
                <a:latin typeface="+mj-lt"/>
              </a:rPr>
              <a:t>Science</a:t>
            </a:r>
            <a:endParaRPr lang="es-ES" sz="1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3059832" y="5274484"/>
            <a:ext cx="4697576" cy="818812"/>
          </a:xfrm>
          <a:prstGeom prst="rect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4000" dirty="0" err="1"/>
              <a:t>The</a:t>
            </a:r>
            <a:r>
              <a:rPr lang="es-ES" sz="4000" dirty="0"/>
              <a:t> Network </a:t>
            </a:r>
            <a:r>
              <a:rPr lang="es-ES" sz="4000" dirty="0" err="1"/>
              <a:t>for</a:t>
            </a:r>
            <a:r>
              <a:rPr lang="es-ES" sz="4000" dirty="0"/>
              <a:t> </a:t>
            </a:r>
            <a:r>
              <a:rPr lang="es-ES" sz="4000" dirty="0" err="1"/>
              <a:t>UltraViolet</a:t>
            </a:r>
            <a:r>
              <a:rPr lang="es-ES" sz="4000" dirty="0"/>
              <a:t> </a:t>
            </a:r>
            <a:r>
              <a:rPr lang="es-ES" sz="4000" dirty="0" err="1"/>
              <a:t>Astronomy</a:t>
            </a:r>
            <a:r>
              <a:rPr lang="es-ES" sz="4000" dirty="0"/>
              <a:t>  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IAP Meudon - 11th January 2017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67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59451" y="2132477"/>
            <a:ext cx="8134719" cy="424731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FFFFFF"/>
                </a:solidFill>
              </a:rPr>
              <a:t>The</a:t>
            </a:r>
            <a:r>
              <a:rPr lang="es-ES" b="1" dirty="0">
                <a:solidFill>
                  <a:srgbClr val="FFFFFF"/>
                </a:solidFill>
              </a:rPr>
              <a:t> NUVA </a:t>
            </a:r>
            <a:r>
              <a:rPr lang="es-ES" b="1" dirty="0" err="1">
                <a:solidFill>
                  <a:srgbClr val="FFFFFF"/>
                </a:solidFill>
              </a:rPr>
              <a:t>publication</a:t>
            </a:r>
            <a:r>
              <a:rPr lang="es-ES" b="1" dirty="0">
                <a:solidFill>
                  <a:srgbClr val="FFFFFF"/>
                </a:solidFill>
              </a:rPr>
              <a:t> series</a:t>
            </a:r>
            <a:r>
              <a:rPr lang="es-ES" dirty="0" smtClean="0">
                <a:solidFill>
                  <a:srgbClr val="FFFFFF"/>
                </a:solidFill>
              </a:rPr>
              <a:t>:</a:t>
            </a:r>
            <a:endParaRPr lang="es-ES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s-ES" i="1" dirty="0" err="1">
                <a:solidFill>
                  <a:srgbClr val="FFFFFF"/>
                </a:solidFill>
              </a:rPr>
              <a:t>Challenges</a:t>
            </a:r>
            <a:r>
              <a:rPr lang="es-ES" i="1" dirty="0">
                <a:solidFill>
                  <a:srgbClr val="FFFFFF"/>
                </a:solidFill>
              </a:rPr>
              <a:t> in UV </a:t>
            </a:r>
            <a:r>
              <a:rPr lang="es-ES" i="1" dirty="0" err="1">
                <a:solidFill>
                  <a:srgbClr val="FFFFFF"/>
                </a:solidFill>
              </a:rPr>
              <a:t>Astronomy</a:t>
            </a:r>
            <a:r>
              <a:rPr lang="es-ES" dirty="0">
                <a:solidFill>
                  <a:srgbClr val="FFFFFF"/>
                </a:solidFill>
              </a:rPr>
              <a:t>. Eds. Ana I. Gómez de Castro, Beatriz </a:t>
            </a:r>
            <a:r>
              <a:rPr lang="es-ES" dirty="0" err="1">
                <a:solidFill>
                  <a:srgbClr val="FFFFFF"/>
                </a:solidFill>
              </a:rPr>
              <a:t>Barbuy</a:t>
            </a:r>
            <a:r>
              <a:rPr lang="es-ES" dirty="0">
                <a:solidFill>
                  <a:srgbClr val="FFFFFF"/>
                </a:solidFill>
              </a:rPr>
              <a:t>, Jorge </a:t>
            </a:r>
            <a:r>
              <a:rPr lang="es-ES" dirty="0" err="1">
                <a:solidFill>
                  <a:srgbClr val="FFFFFF"/>
                </a:solidFill>
              </a:rPr>
              <a:t>Melnick</a:t>
            </a:r>
            <a:r>
              <a:rPr lang="es-ES" dirty="0">
                <a:solidFill>
                  <a:srgbClr val="FFFFFF"/>
                </a:solidFill>
              </a:rPr>
              <a:t>, Noah </a:t>
            </a:r>
            <a:r>
              <a:rPr lang="es-ES" dirty="0" err="1">
                <a:solidFill>
                  <a:srgbClr val="FFFFFF"/>
                </a:solidFill>
              </a:rPr>
              <a:t>Brosch</a:t>
            </a:r>
            <a:r>
              <a:rPr lang="es-ES" dirty="0">
                <a:solidFill>
                  <a:srgbClr val="FFFFFF"/>
                </a:solidFill>
              </a:rPr>
              <a:t> &amp; </a:t>
            </a:r>
            <a:r>
              <a:rPr lang="es-ES" dirty="0" err="1">
                <a:solidFill>
                  <a:srgbClr val="FFFFFF"/>
                </a:solidFill>
              </a:rPr>
              <a:t>Mikhail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Sachkov</a:t>
            </a:r>
            <a:r>
              <a:rPr lang="es-ES" dirty="0">
                <a:solidFill>
                  <a:srgbClr val="FFFFFF"/>
                </a:solidFill>
              </a:rPr>
              <a:t>, </a:t>
            </a:r>
            <a:r>
              <a:rPr lang="es-ES" b="1" dirty="0">
                <a:solidFill>
                  <a:srgbClr val="FFFFFF"/>
                </a:solidFill>
              </a:rPr>
              <a:t>2014, </a:t>
            </a:r>
            <a:r>
              <a:rPr lang="es-ES" b="1" i="1" dirty="0" err="1">
                <a:solidFill>
                  <a:srgbClr val="FFFFFF"/>
                </a:solidFill>
              </a:rPr>
              <a:t>Astrophysics</a:t>
            </a:r>
            <a:r>
              <a:rPr lang="es-ES" b="1" i="1" dirty="0">
                <a:solidFill>
                  <a:srgbClr val="FFFFFF"/>
                </a:solidFill>
              </a:rPr>
              <a:t> and </a:t>
            </a:r>
            <a:r>
              <a:rPr lang="es-ES" b="1" i="1" dirty="0" err="1">
                <a:solidFill>
                  <a:srgbClr val="FFFFFF"/>
                </a:solidFill>
              </a:rPr>
              <a:t>Space</a:t>
            </a:r>
            <a:r>
              <a:rPr lang="es-ES" b="1" i="1" dirty="0">
                <a:solidFill>
                  <a:srgbClr val="FFFFFF"/>
                </a:solidFill>
              </a:rPr>
              <a:t> </a:t>
            </a:r>
            <a:r>
              <a:rPr lang="es-ES" b="1" i="1" dirty="0" err="1">
                <a:solidFill>
                  <a:srgbClr val="FFFFFF"/>
                </a:solidFill>
              </a:rPr>
              <a:t>Science</a:t>
            </a:r>
            <a:r>
              <a:rPr lang="es-ES" dirty="0">
                <a:solidFill>
                  <a:srgbClr val="FFFFFF"/>
                </a:solidFill>
              </a:rPr>
              <a:t>, </a:t>
            </a:r>
            <a:r>
              <a:rPr lang="es-ES" dirty="0" err="1">
                <a:solidFill>
                  <a:srgbClr val="FFFFFF"/>
                </a:solidFill>
              </a:rPr>
              <a:t>Special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Volume</a:t>
            </a:r>
            <a:r>
              <a:rPr lang="es-ES" dirty="0">
                <a:solidFill>
                  <a:srgbClr val="FFFFFF"/>
                </a:solidFill>
              </a:rPr>
              <a:t>, 354</a:t>
            </a:r>
          </a:p>
          <a:p>
            <a:pPr marL="285750" indent="-285750">
              <a:buFont typeface="Arial"/>
              <a:buChar char="•"/>
            </a:pPr>
            <a:r>
              <a:rPr lang="es-ES" i="1" dirty="0">
                <a:solidFill>
                  <a:srgbClr val="FFFFFF"/>
                </a:solidFill>
              </a:rPr>
              <a:t>UV </a:t>
            </a:r>
            <a:r>
              <a:rPr lang="es-ES" i="1" dirty="0" err="1">
                <a:solidFill>
                  <a:srgbClr val="FFFFFF"/>
                </a:solidFill>
              </a:rPr>
              <a:t>Astronomy</a:t>
            </a:r>
            <a:r>
              <a:rPr lang="es-ES" i="1" dirty="0">
                <a:solidFill>
                  <a:srgbClr val="FFFFFF"/>
                </a:solidFill>
              </a:rPr>
              <a:t> 2011</a:t>
            </a:r>
            <a:r>
              <a:rPr lang="es-ES" dirty="0">
                <a:solidFill>
                  <a:srgbClr val="FFFFFF"/>
                </a:solidFill>
              </a:rPr>
              <a:t>. Eds. Boris </a:t>
            </a:r>
            <a:r>
              <a:rPr lang="es-ES" dirty="0" err="1">
                <a:solidFill>
                  <a:srgbClr val="FFFFFF"/>
                </a:solidFill>
              </a:rPr>
              <a:t>Shustov</a:t>
            </a:r>
            <a:r>
              <a:rPr lang="es-ES" dirty="0">
                <a:solidFill>
                  <a:srgbClr val="FFFFFF"/>
                </a:solidFill>
              </a:rPr>
              <a:t>, Ana I. Gómez de Castro, </a:t>
            </a:r>
            <a:r>
              <a:rPr lang="es-ES" dirty="0" err="1">
                <a:solidFill>
                  <a:srgbClr val="FFFFFF"/>
                </a:solidFill>
              </a:rPr>
              <a:t>Mikhail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Sachkov</a:t>
            </a:r>
            <a:r>
              <a:rPr lang="es-ES" dirty="0">
                <a:solidFill>
                  <a:srgbClr val="FFFFFF"/>
                </a:solidFill>
              </a:rPr>
              <a:t> &amp; Michael </a:t>
            </a:r>
            <a:r>
              <a:rPr lang="es-ES" dirty="0" err="1">
                <a:solidFill>
                  <a:srgbClr val="FFFFFF"/>
                </a:solidFill>
              </a:rPr>
              <a:t>Dopita</a:t>
            </a:r>
            <a:r>
              <a:rPr lang="es-ES" dirty="0">
                <a:solidFill>
                  <a:srgbClr val="FFFFFF"/>
                </a:solidFill>
              </a:rPr>
              <a:t>, </a:t>
            </a:r>
            <a:r>
              <a:rPr lang="es-ES" b="1" dirty="0">
                <a:solidFill>
                  <a:srgbClr val="FFFFFF"/>
                </a:solidFill>
              </a:rPr>
              <a:t>2012</a:t>
            </a:r>
            <a:r>
              <a:rPr lang="es-ES" dirty="0">
                <a:solidFill>
                  <a:srgbClr val="FFFFFF"/>
                </a:solidFill>
              </a:rPr>
              <a:t>, Ed </a:t>
            </a:r>
            <a:r>
              <a:rPr lang="es-ES" dirty="0" err="1">
                <a:solidFill>
                  <a:srgbClr val="FFFFFF"/>
                </a:solidFill>
              </a:rPr>
              <a:t>Springer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Science+Business</a:t>
            </a:r>
            <a:r>
              <a:rPr lang="es-ES" dirty="0">
                <a:solidFill>
                  <a:srgbClr val="FFFFFF"/>
                </a:solidFill>
              </a:rPr>
              <a:t> Media B.V., ISBN 978-94-007-2572-0</a:t>
            </a:r>
          </a:p>
          <a:p>
            <a:pPr marL="285750" indent="-285750">
              <a:buFont typeface="Arial"/>
              <a:buChar char="•"/>
            </a:pPr>
            <a:r>
              <a:rPr lang="es-ES" i="1" dirty="0" err="1">
                <a:solidFill>
                  <a:srgbClr val="FFFFFF"/>
                </a:solidFill>
              </a:rPr>
              <a:t>Space</a:t>
            </a:r>
            <a:r>
              <a:rPr lang="es-ES" i="1" dirty="0">
                <a:solidFill>
                  <a:srgbClr val="FFFFFF"/>
                </a:solidFill>
              </a:rPr>
              <a:t> </a:t>
            </a:r>
            <a:r>
              <a:rPr lang="es-ES" i="1" dirty="0" err="1">
                <a:solidFill>
                  <a:srgbClr val="FFFFFF"/>
                </a:solidFill>
              </a:rPr>
              <a:t>Astronomy</a:t>
            </a:r>
            <a:r>
              <a:rPr lang="es-ES" i="1" dirty="0">
                <a:solidFill>
                  <a:srgbClr val="FFFFFF"/>
                </a:solidFill>
              </a:rPr>
              <a:t>:  </a:t>
            </a:r>
            <a:r>
              <a:rPr lang="es-ES" i="1" dirty="0" err="1">
                <a:solidFill>
                  <a:srgbClr val="FFFFFF"/>
                </a:solidFill>
              </a:rPr>
              <a:t>the</a:t>
            </a:r>
            <a:r>
              <a:rPr lang="es-ES" i="1" dirty="0">
                <a:solidFill>
                  <a:srgbClr val="FFFFFF"/>
                </a:solidFill>
              </a:rPr>
              <a:t> UV </a:t>
            </a:r>
            <a:r>
              <a:rPr lang="es-ES" i="1" dirty="0" err="1">
                <a:solidFill>
                  <a:srgbClr val="FFFFFF"/>
                </a:solidFill>
              </a:rPr>
              <a:t>window</a:t>
            </a:r>
            <a:r>
              <a:rPr lang="es-ES" i="1" dirty="0">
                <a:solidFill>
                  <a:srgbClr val="FFFFFF"/>
                </a:solidFill>
              </a:rPr>
              <a:t> </a:t>
            </a:r>
            <a:r>
              <a:rPr lang="es-ES" i="1" dirty="0" err="1">
                <a:solidFill>
                  <a:srgbClr val="FFFFFF"/>
                </a:solidFill>
              </a:rPr>
              <a:t>to</a:t>
            </a:r>
            <a:r>
              <a:rPr lang="es-ES" i="1" dirty="0">
                <a:solidFill>
                  <a:srgbClr val="FFFFFF"/>
                </a:solidFill>
              </a:rPr>
              <a:t> </a:t>
            </a:r>
            <a:r>
              <a:rPr lang="es-ES" i="1" dirty="0" err="1">
                <a:solidFill>
                  <a:srgbClr val="FFFFFF"/>
                </a:solidFill>
              </a:rPr>
              <a:t>the</a:t>
            </a:r>
            <a:r>
              <a:rPr lang="es-ES" i="1" dirty="0">
                <a:solidFill>
                  <a:srgbClr val="FFFFFF"/>
                </a:solidFill>
              </a:rPr>
              <a:t> </a:t>
            </a:r>
            <a:r>
              <a:rPr lang="es-ES" i="1" dirty="0" err="1">
                <a:solidFill>
                  <a:srgbClr val="FFFFFF"/>
                </a:solidFill>
              </a:rPr>
              <a:t>Universe</a:t>
            </a:r>
            <a:r>
              <a:rPr lang="es-ES" dirty="0">
                <a:solidFill>
                  <a:srgbClr val="FFFFFF"/>
                </a:solidFill>
              </a:rPr>
              <a:t>. Eds. Ana I Gómez de Castro &amp; Noah </a:t>
            </a:r>
            <a:r>
              <a:rPr lang="es-ES" dirty="0" err="1">
                <a:solidFill>
                  <a:srgbClr val="FFFFFF"/>
                </a:solidFill>
              </a:rPr>
              <a:t>Brosch</a:t>
            </a:r>
            <a:r>
              <a:rPr lang="es-ES" dirty="0">
                <a:solidFill>
                  <a:srgbClr val="FFFFFF"/>
                </a:solidFill>
              </a:rPr>
              <a:t>, </a:t>
            </a:r>
            <a:r>
              <a:rPr lang="es-ES" b="1" dirty="0">
                <a:solidFill>
                  <a:srgbClr val="FFFFFF"/>
                </a:solidFill>
              </a:rPr>
              <a:t>2009</a:t>
            </a:r>
            <a:r>
              <a:rPr lang="es-ES" dirty="0">
                <a:solidFill>
                  <a:srgbClr val="FFFFFF"/>
                </a:solidFill>
              </a:rPr>
              <a:t>, </a:t>
            </a:r>
          </a:p>
          <a:p>
            <a:pPr marL="285750" indent="-285750">
              <a:buFont typeface="Arial"/>
              <a:buChar char="•"/>
            </a:pPr>
            <a:r>
              <a:rPr lang="es-ES" i="1" dirty="0">
                <a:solidFill>
                  <a:srgbClr val="FFFFFF"/>
                </a:solidFill>
              </a:rPr>
              <a:t>UV </a:t>
            </a:r>
            <a:r>
              <a:rPr lang="es-ES" i="1" dirty="0" err="1">
                <a:solidFill>
                  <a:srgbClr val="FFFFFF"/>
                </a:solidFill>
              </a:rPr>
              <a:t>Astronomy</a:t>
            </a:r>
            <a:r>
              <a:rPr lang="es-ES" i="1" dirty="0">
                <a:solidFill>
                  <a:srgbClr val="FFFFFF"/>
                </a:solidFill>
              </a:rPr>
              <a:t>: </a:t>
            </a:r>
            <a:r>
              <a:rPr lang="es-ES" i="1" dirty="0" err="1">
                <a:solidFill>
                  <a:srgbClr val="FFFFFF"/>
                </a:solidFill>
              </a:rPr>
              <a:t>stars</a:t>
            </a:r>
            <a:r>
              <a:rPr lang="es-ES" i="1" dirty="0">
                <a:solidFill>
                  <a:srgbClr val="FFFFFF"/>
                </a:solidFill>
              </a:rPr>
              <a:t> </a:t>
            </a:r>
            <a:r>
              <a:rPr lang="es-ES" i="1" dirty="0" err="1">
                <a:solidFill>
                  <a:srgbClr val="FFFFFF"/>
                </a:solidFill>
              </a:rPr>
              <a:t>from</a:t>
            </a:r>
            <a:r>
              <a:rPr lang="es-ES" i="1" dirty="0">
                <a:solidFill>
                  <a:srgbClr val="FFFFFF"/>
                </a:solidFill>
              </a:rPr>
              <a:t> </a:t>
            </a:r>
            <a:r>
              <a:rPr lang="es-ES" i="1" dirty="0" err="1">
                <a:solidFill>
                  <a:srgbClr val="FFFFFF"/>
                </a:solidFill>
              </a:rPr>
              <a:t>birth</a:t>
            </a:r>
            <a:r>
              <a:rPr lang="es-ES" i="1" dirty="0">
                <a:solidFill>
                  <a:srgbClr val="FFFFFF"/>
                </a:solidFill>
              </a:rPr>
              <a:t> </a:t>
            </a:r>
            <a:r>
              <a:rPr lang="es-ES" i="1" dirty="0" err="1">
                <a:solidFill>
                  <a:srgbClr val="FFFFFF"/>
                </a:solidFill>
              </a:rPr>
              <a:t>to</a:t>
            </a:r>
            <a:r>
              <a:rPr lang="es-ES" i="1" dirty="0">
                <a:solidFill>
                  <a:srgbClr val="FFFFFF"/>
                </a:solidFill>
              </a:rPr>
              <a:t> </a:t>
            </a:r>
            <a:r>
              <a:rPr lang="es-ES" i="1" dirty="0" err="1">
                <a:solidFill>
                  <a:srgbClr val="FFFFFF"/>
                </a:solidFill>
              </a:rPr>
              <a:t>death</a:t>
            </a:r>
            <a:r>
              <a:rPr lang="es-ES" dirty="0">
                <a:solidFill>
                  <a:srgbClr val="FFFFFF"/>
                </a:solidFill>
              </a:rPr>
              <a:t>. Eds. Ana I. Gómez de Castro &amp; Martin A. </a:t>
            </a:r>
            <a:r>
              <a:rPr lang="es-ES" dirty="0" err="1">
                <a:solidFill>
                  <a:srgbClr val="FFFFFF"/>
                </a:solidFill>
              </a:rPr>
              <a:t>Barstow</a:t>
            </a:r>
            <a:r>
              <a:rPr lang="es-ES" dirty="0">
                <a:solidFill>
                  <a:srgbClr val="FFFFFF"/>
                </a:solidFill>
              </a:rPr>
              <a:t>, </a:t>
            </a:r>
            <a:r>
              <a:rPr lang="es-ES" b="1" dirty="0">
                <a:solidFill>
                  <a:srgbClr val="FFFFFF"/>
                </a:solidFill>
              </a:rPr>
              <a:t>2007</a:t>
            </a:r>
            <a:r>
              <a:rPr lang="es-ES" dirty="0">
                <a:solidFill>
                  <a:srgbClr val="FFFFFF"/>
                </a:solidFill>
              </a:rPr>
              <a:t>, Ed. Universidad Complutense, ISBN: 978-84-7491-852-6</a:t>
            </a:r>
          </a:p>
          <a:p>
            <a:pPr marL="285750" indent="-285750">
              <a:buFont typeface="Arial"/>
              <a:buChar char="•"/>
            </a:pPr>
            <a:r>
              <a:rPr lang="es-ES" i="1" dirty="0">
                <a:solidFill>
                  <a:srgbClr val="FFFFFF"/>
                </a:solidFill>
              </a:rPr>
              <a:t>Fundamental </a:t>
            </a:r>
            <a:r>
              <a:rPr lang="es-ES" i="1" dirty="0" err="1">
                <a:solidFill>
                  <a:srgbClr val="FFFFFF"/>
                </a:solidFill>
              </a:rPr>
              <a:t>Questions</a:t>
            </a:r>
            <a:r>
              <a:rPr lang="es-ES" i="1" dirty="0">
                <a:solidFill>
                  <a:srgbClr val="FFFFFF"/>
                </a:solidFill>
              </a:rPr>
              <a:t> in </a:t>
            </a:r>
            <a:r>
              <a:rPr lang="es-ES" i="1" dirty="0" err="1">
                <a:solidFill>
                  <a:srgbClr val="FFFFFF"/>
                </a:solidFill>
              </a:rPr>
              <a:t>Astrophysics</a:t>
            </a:r>
            <a:r>
              <a:rPr lang="es-ES" i="1" dirty="0">
                <a:solidFill>
                  <a:srgbClr val="FFFFFF"/>
                </a:solidFill>
              </a:rPr>
              <a:t>: </a:t>
            </a:r>
            <a:r>
              <a:rPr lang="es-ES" i="1" dirty="0" err="1">
                <a:solidFill>
                  <a:srgbClr val="FFFFFF"/>
                </a:solidFill>
              </a:rPr>
              <a:t>Guidelines</a:t>
            </a:r>
            <a:r>
              <a:rPr lang="es-ES" i="1" dirty="0">
                <a:solidFill>
                  <a:srgbClr val="FFFFFF"/>
                </a:solidFill>
              </a:rPr>
              <a:t> </a:t>
            </a:r>
            <a:r>
              <a:rPr lang="es-ES" i="1" dirty="0" err="1">
                <a:solidFill>
                  <a:srgbClr val="FFFFFF"/>
                </a:solidFill>
              </a:rPr>
              <a:t>for</a:t>
            </a:r>
            <a:r>
              <a:rPr lang="es-ES" i="1" dirty="0">
                <a:solidFill>
                  <a:srgbClr val="FFFFFF"/>
                </a:solidFill>
              </a:rPr>
              <a:t> </a:t>
            </a:r>
            <a:r>
              <a:rPr lang="es-ES" i="1" dirty="0" err="1">
                <a:solidFill>
                  <a:srgbClr val="FFFFFF"/>
                </a:solidFill>
              </a:rPr>
              <a:t>future</a:t>
            </a:r>
            <a:r>
              <a:rPr lang="es-ES" i="1" dirty="0">
                <a:solidFill>
                  <a:srgbClr val="FFFFFF"/>
                </a:solidFill>
              </a:rPr>
              <a:t> UV </a:t>
            </a:r>
            <a:r>
              <a:rPr lang="es-ES" i="1" dirty="0" err="1">
                <a:solidFill>
                  <a:srgbClr val="FFFFFF"/>
                </a:solidFill>
              </a:rPr>
              <a:t>observations</a:t>
            </a:r>
            <a:r>
              <a:rPr lang="es-ES" i="1" dirty="0">
                <a:solidFill>
                  <a:srgbClr val="FFFFFF"/>
                </a:solidFill>
              </a:rPr>
              <a:t>. </a:t>
            </a:r>
            <a:r>
              <a:rPr lang="es-ES" dirty="0">
                <a:solidFill>
                  <a:srgbClr val="FFFFFF"/>
                </a:solidFill>
              </a:rPr>
              <a:t>Eds. Ana I Gómez de Castro &amp; </a:t>
            </a:r>
            <a:r>
              <a:rPr lang="es-ES" dirty="0" err="1">
                <a:solidFill>
                  <a:srgbClr val="FFFFFF"/>
                </a:solidFill>
              </a:rPr>
              <a:t>Willem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Wamsteker</a:t>
            </a:r>
            <a:r>
              <a:rPr lang="es-ES" dirty="0">
                <a:solidFill>
                  <a:srgbClr val="FFFFFF"/>
                </a:solidFill>
              </a:rPr>
              <a:t>,</a:t>
            </a:r>
            <a:r>
              <a:rPr lang="es-ES" b="1" dirty="0">
                <a:solidFill>
                  <a:srgbClr val="FFFFFF"/>
                </a:solidFill>
              </a:rPr>
              <a:t> 2006</a:t>
            </a:r>
            <a:r>
              <a:rPr lang="es-ES" dirty="0">
                <a:solidFill>
                  <a:srgbClr val="FFFFFF"/>
                </a:solidFill>
              </a:rPr>
              <a:t>, Ed. </a:t>
            </a:r>
            <a:r>
              <a:rPr lang="es-ES" dirty="0" err="1">
                <a:solidFill>
                  <a:srgbClr val="FFFFFF"/>
                </a:solidFill>
              </a:rPr>
              <a:t>Springer</a:t>
            </a:r>
            <a:r>
              <a:rPr lang="es-ES" dirty="0">
                <a:solidFill>
                  <a:srgbClr val="FFFFFF"/>
                </a:solidFill>
              </a:rPr>
              <a:t>, ISBN: 1-4020-4838-6, 1-4020-4839-4	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44331" y="710556"/>
            <a:ext cx="4566329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FFFFFF"/>
                </a:solidFill>
              </a:rPr>
              <a:t>UV SCIENCE: </a:t>
            </a:r>
            <a:r>
              <a:rPr lang="es-ES" b="1" dirty="0" smtClean="0">
                <a:solidFill>
                  <a:srgbClr val="FFFFFF"/>
                </a:solidFill>
              </a:rPr>
              <a:t>BROAD RANGE OF INTEREST</a:t>
            </a:r>
            <a:endParaRPr lang="es-ES" b="1" dirty="0">
              <a:solidFill>
                <a:srgbClr val="FFFFFF"/>
              </a:solidFill>
            </a:endParaRPr>
          </a:p>
        </p:txBody>
      </p:sp>
      <p:pic>
        <p:nvPicPr>
          <p:cNvPr id="7" name="Imagen 6" descr="moz-screensh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238" y="136871"/>
            <a:ext cx="1228867" cy="1627097"/>
          </a:xfrm>
          <a:prstGeom prst="rect">
            <a:avLst/>
          </a:prstGeom>
        </p:spPr>
      </p:pic>
      <p:pic>
        <p:nvPicPr>
          <p:cNvPr id="8" name="Imagen 7" descr="ElEscori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052" y="415225"/>
            <a:ext cx="1168434" cy="1746677"/>
          </a:xfrm>
          <a:prstGeom prst="rect">
            <a:avLst/>
          </a:prstGeom>
        </p:spPr>
      </p:pic>
      <p:pic>
        <p:nvPicPr>
          <p:cNvPr id="10" name="Imagen 9" descr="stars_from_birth_to_deat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4" y="722680"/>
            <a:ext cx="1205845" cy="1690437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544331" y="1394636"/>
            <a:ext cx="203132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dirty="0" smtClean="0"/>
              <a:t>NUVA WORKSHOPS</a:t>
            </a:r>
            <a:endParaRPr lang="es-E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2677015" y="188640"/>
            <a:ext cx="165115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b="1" dirty="0" err="1" smtClean="0">
                <a:solidFill>
                  <a:srgbClr val="FFFFFF"/>
                </a:solidFill>
              </a:rPr>
              <a:t>www.nuva.eu</a:t>
            </a:r>
            <a:endParaRPr lang="es-ES" b="1" dirty="0">
              <a:solidFill>
                <a:srgbClr val="FFFFF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tint val="75000"/>
                  </a:prstClr>
                </a:solidFill>
              </a:rPr>
              <a:t>IAP Meudon - 11th January 2017</a:t>
            </a: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52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07963" y="620688"/>
            <a:ext cx="6526212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EUROPEAN ULTRAVIOLET-VISIBLE OBSERVATORY</a:t>
            </a:r>
            <a:endParaRPr lang="es-ES" sz="2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638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163" y="1556792"/>
            <a:ext cx="4973637" cy="46926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4103836" y="1124744"/>
            <a:ext cx="34925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“</a:t>
            </a:r>
            <a:r>
              <a:rPr lang="en-US" i="1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Building galaxies, stars, planets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and the ingredients for life between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the stars”</a:t>
            </a:r>
            <a:endParaRPr lang="es-ES_tradnl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390" name="Rectángulo 4"/>
          <p:cNvSpPr>
            <a:spLocks noChangeArrowheads="1"/>
          </p:cNvSpPr>
          <p:nvPr/>
        </p:nvSpPr>
        <p:spPr bwMode="auto">
          <a:xfrm>
            <a:off x="207963" y="1052736"/>
            <a:ext cx="3649662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dirty="0"/>
              <a:t>Thierry </a:t>
            </a:r>
            <a:r>
              <a:rPr lang="en-US" sz="1000" dirty="0" err="1"/>
              <a:t>Appourchaux</a:t>
            </a:r>
            <a:r>
              <a:rPr lang="en-US" sz="1000" dirty="0"/>
              <a:t> – IAS France</a:t>
            </a:r>
            <a:r>
              <a:rPr lang="es-ES_tradnl" sz="1000" dirty="0"/>
              <a:t>; </a:t>
            </a:r>
            <a:r>
              <a:rPr lang="en-US" sz="1000" dirty="0"/>
              <a:t>Martin Barstow – University of Leicester UK</a:t>
            </a:r>
            <a:r>
              <a:rPr lang="es-ES_tradnl" sz="1000" dirty="0"/>
              <a:t>; </a:t>
            </a:r>
            <a:r>
              <a:rPr lang="en-US" sz="1000" dirty="0"/>
              <a:t>Mathieu </a:t>
            </a:r>
            <a:r>
              <a:rPr lang="en-US" sz="1000" dirty="0" err="1"/>
              <a:t>Barthelemy</a:t>
            </a:r>
            <a:r>
              <a:rPr lang="en-US" sz="1000" dirty="0"/>
              <a:t> - IPAG, France</a:t>
            </a:r>
            <a:r>
              <a:rPr lang="es-ES_tradnl" sz="1000" dirty="0"/>
              <a:t>; </a:t>
            </a:r>
            <a:r>
              <a:rPr lang="en-US" sz="1000" dirty="0" err="1"/>
              <a:t>Fréderic</a:t>
            </a:r>
            <a:r>
              <a:rPr lang="en-US" sz="1000" dirty="0"/>
              <a:t> </a:t>
            </a:r>
            <a:r>
              <a:rPr lang="en-US" sz="1000" dirty="0" err="1"/>
              <a:t>Baudin</a:t>
            </a:r>
            <a:r>
              <a:rPr lang="en-US" sz="1000" dirty="0"/>
              <a:t> – IAS, France</a:t>
            </a:r>
            <a:r>
              <a:rPr lang="es-ES_tradnl" sz="1000" dirty="0"/>
              <a:t>; </a:t>
            </a:r>
            <a:r>
              <a:rPr lang="es-ES" sz="1000" dirty="0"/>
              <a:t>Stefano </a:t>
            </a:r>
            <a:r>
              <a:rPr lang="es-ES" sz="1000" dirty="0" err="1"/>
              <a:t>Benetti</a:t>
            </a:r>
            <a:r>
              <a:rPr lang="es-ES" sz="1000" dirty="0"/>
              <a:t> – OAPD- INAF, </a:t>
            </a:r>
            <a:r>
              <a:rPr lang="es-ES" sz="1000" dirty="0" err="1"/>
              <a:t>Italy</a:t>
            </a:r>
            <a:r>
              <a:rPr lang="es-ES" sz="1000" dirty="0"/>
              <a:t>;</a:t>
            </a:r>
            <a:r>
              <a:rPr lang="es-ES_tradnl" sz="1000" dirty="0"/>
              <a:t> </a:t>
            </a:r>
            <a:r>
              <a:rPr lang="es-ES" sz="1000" dirty="0"/>
              <a:t>Pere Blay -  Universidad de Valencia,  </a:t>
            </a:r>
            <a:r>
              <a:rPr lang="es-ES" sz="1000" dirty="0" err="1"/>
              <a:t>Spain</a:t>
            </a:r>
            <a:r>
              <a:rPr lang="es-ES" sz="1000" dirty="0"/>
              <a:t>;</a:t>
            </a:r>
            <a:r>
              <a:rPr lang="es-ES_tradnl" sz="1000" dirty="0"/>
              <a:t> </a:t>
            </a:r>
            <a:r>
              <a:rPr lang="en-US" sz="1000" dirty="0"/>
              <a:t>Noah </a:t>
            </a:r>
            <a:r>
              <a:rPr lang="en-US" sz="1000" dirty="0" err="1"/>
              <a:t>Brosch</a:t>
            </a:r>
            <a:r>
              <a:rPr lang="en-US" sz="1000" dirty="0"/>
              <a:t> - Tel Aviv University, Israel;</a:t>
            </a:r>
            <a:r>
              <a:rPr lang="es-ES_tradnl" sz="1000" dirty="0"/>
              <a:t> </a:t>
            </a:r>
            <a:r>
              <a:rPr lang="en-US" sz="1000" dirty="0" err="1"/>
              <a:t>Enma</a:t>
            </a:r>
            <a:r>
              <a:rPr lang="en-US" sz="1000" dirty="0"/>
              <a:t> </a:t>
            </a:r>
            <a:r>
              <a:rPr lang="en-US" sz="1000" dirty="0" err="1"/>
              <a:t>Bunce</a:t>
            </a:r>
            <a:r>
              <a:rPr lang="en-US" sz="1000" dirty="0"/>
              <a:t> - University of Leicester, UK;</a:t>
            </a:r>
            <a:r>
              <a:rPr lang="es-ES_tradnl" sz="1000" dirty="0"/>
              <a:t> </a:t>
            </a:r>
            <a:r>
              <a:rPr lang="es-ES" sz="1000" dirty="0" err="1"/>
              <a:t>Domitilla</a:t>
            </a:r>
            <a:r>
              <a:rPr lang="es-ES" sz="1000" dirty="0"/>
              <a:t> de </a:t>
            </a:r>
            <a:r>
              <a:rPr lang="es-ES" sz="1000" dirty="0" err="1"/>
              <a:t>Martino</a:t>
            </a:r>
            <a:r>
              <a:rPr lang="es-ES" sz="1000" dirty="0"/>
              <a:t> – OAC-INAF, </a:t>
            </a:r>
            <a:r>
              <a:rPr lang="es-ES" sz="1000" dirty="0" err="1"/>
              <a:t>Italy</a:t>
            </a:r>
            <a:r>
              <a:rPr lang="es-ES" sz="1000" dirty="0"/>
              <a:t>;</a:t>
            </a:r>
            <a:r>
              <a:rPr lang="es-ES_tradnl" sz="1000" dirty="0"/>
              <a:t> </a:t>
            </a:r>
            <a:r>
              <a:rPr lang="es-ES" sz="1000" b="1" dirty="0"/>
              <a:t>Ana </a:t>
            </a:r>
            <a:r>
              <a:rPr lang="es-ES" sz="1000" b="1" dirty="0" err="1"/>
              <a:t>Ines</a:t>
            </a:r>
            <a:r>
              <a:rPr lang="es-ES" sz="1000" b="1" dirty="0"/>
              <a:t> </a:t>
            </a:r>
            <a:r>
              <a:rPr lang="es-ES" sz="1000" b="1" dirty="0" err="1"/>
              <a:t>Gomez</a:t>
            </a:r>
            <a:r>
              <a:rPr lang="es-ES" sz="1000" b="1" dirty="0"/>
              <a:t> de Castro –Universidad Complutense de Madrid, </a:t>
            </a:r>
            <a:r>
              <a:rPr lang="es-ES" sz="1000" b="1" dirty="0" err="1"/>
              <a:t>Spain</a:t>
            </a:r>
            <a:r>
              <a:rPr lang="es-ES_tradnl" sz="1000" dirty="0"/>
              <a:t>; </a:t>
            </a:r>
            <a:r>
              <a:rPr lang="en-US" sz="1000" dirty="0"/>
              <a:t>Jean-Michel </a:t>
            </a:r>
            <a:r>
              <a:rPr lang="en-US" sz="1000" dirty="0" err="1"/>
              <a:t>Deharveng</a:t>
            </a:r>
            <a:r>
              <a:rPr lang="en-US" sz="1000" dirty="0"/>
              <a:t> – </a:t>
            </a:r>
            <a:r>
              <a:rPr lang="en-US" sz="1000" dirty="0" err="1"/>
              <a:t>Observatoire</a:t>
            </a:r>
            <a:r>
              <a:rPr lang="en-US" sz="1000" dirty="0"/>
              <a:t> </a:t>
            </a:r>
            <a:r>
              <a:rPr lang="en-US" sz="1000" dirty="0" err="1"/>
              <a:t>Astronomique</a:t>
            </a:r>
            <a:r>
              <a:rPr lang="en-US" sz="1000" dirty="0"/>
              <a:t> Marseille-Provence, France;</a:t>
            </a:r>
            <a:r>
              <a:rPr lang="es-ES_tradnl" sz="1000" dirty="0"/>
              <a:t> </a:t>
            </a:r>
            <a:r>
              <a:rPr lang="en-US" sz="1000" dirty="0"/>
              <a:t>Roger </a:t>
            </a:r>
            <a:r>
              <a:rPr lang="en-US" sz="1000" dirty="0" err="1"/>
              <a:t>Ferlet</a:t>
            </a:r>
            <a:r>
              <a:rPr lang="en-US" sz="1000" dirty="0"/>
              <a:t> - Institute </a:t>
            </a:r>
            <a:r>
              <a:rPr lang="en-US" sz="1000" dirty="0" err="1"/>
              <a:t>d'Astrophysique</a:t>
            </a:r>
            <a:r>
              <a:rPr lang="en-US" sz="1000" dirty="0"/>
              <a:t> de Paris, France;</a:t>
            </a:r>
            <a:r>
              <a:rPr lang="es-ES_tradnl" sz="1000" dirty="0"/>
              <a:t> </a:t>
            </a:r>
            <a:r>
              <a:rPr lang="en-US" sz="1000" dirty="0"/>
              <a:t>Kevin France -  University of Colorado,  USA</a:t>
            </a:r>
            <a:r>
              <a:rPr lang="es-ES_tradnl" sz="1000" dirty="0"/>
              <a:t>; </a:t>
            </a:r>
            <a:r>
              <a:rPr lang="en-US" sz="1000" dirty="0"/>
              <a:t>Miriam </a:t>
            </a:r>
            <a:r>
              <a:rPr lang="en-US" sz="1000" dirty="0" err="1"/>
              <a:t>García</a:t>
            </a:r>
            <a:r>
              <a:rPr lang="en-US" sz="1000" dirty="0"/>
              <a:t> – IAC, Spain;</a:t>
            </a:r>
            <a:r>
              <a:rPr lang="es-ES_tradnl" sz="1000" dirty="0"/>
              <a:t> </a:t>
            </a:r>
            <a:r>
              <a:rPr lang="en-US" sz="1000" dirty="0"/>
              <a:t>Boris </a:t>
            </a:r>
            <a:r>
              <a:rPr lang="en-US" sz="1000" dirty="0" err="1"/>
              <a:t>Gaensicke</a:t>
            </a:r>
            <a:r>
              <a:rPr lang="en-US" sz="1000" dirty="0"/>
              <a:t> -University of Warwick, </a:t>
            </a:r>
            <a:r>
              <a:rPr lang="it-IT" sz="1000" dirty="0"/>
              <a:t>UK;</a:t>
            </a:r>
            <a:r>
              <a:rPr lang="es-ES_tradnl" sz="1000" dirty="0"/>
              <a:t> </a:t>
            </a:r>
            <a:r>
              <a:rPr lang="it-IT" sz="1000" dirty="0"/>
              <a:t>Cecile </a:t>
            </a:r>
            <a:r>
              <a:rPr lang="it-IT" sz="1000" dirty="0" err="1"/>
              <a:t>Gry</a:t>
            </a:r>
            <a:r>
              <a:rPr lang="it-IT" sz="1000" dirty="0"/>
              <a:t> - </a:t>
            </a:r>
            <a:r>
              <a:rPr lang="it-IT" sz="1000" dirty="0" err="1"/>
              <a:t>Observatoire</a:t>
            </a:r>
            <a:r>
              <a:rPr lang="it-IT" sz="1000" dirty="0"/>
              <a:t> </a:t>
            </a:r>
            <a:r>
              <a:rPr lang="it-IT" sz="1000" dirty="0" err="1"/>
              <a:t>Astronomique</a:t>
            </a:r>
            <a:r>
              <a:rPr lang="it-IT" sz="1000" dirty="0"/>
              <a:t> Marseille-Provence, France;</a:t>
            </a:r>
            <a:r>
              <a:rPr lang="es-ES_tradnl" sz="1000" dirty="0"/>
              <a:t> </a:t>
            </a:r>
            <a:r>
              <a:rPr lang="it-IT" sz="1000" dirty="0" err="1"/>
              <a:t>Lynne</a:t>
            </a:r>
            <a:r>
              <a:rPr lang="it-IT" sz="1000" dirty="0"/>
              <a:t> </a:t>
            </a:r>
            <a:r>
              <a:rPr lang="it-IT" sz="1000" dirty="0" err="1"/>
              <a:t>Hillenbrand</a:t>
            </a:r>
            <a:r>
              <a:rPr lang="it-IT" sz="1000" dirty="0"/>
              <a:t> – </a:t>
            </a:r>
            <a:r>
              <a:rPr lang="it-IT" sz="1000" dirty="0" err="1"/>
              <a:t>Caltech</a:t>
            </a:r>
            <a:r>
              <a:rPr lang="it-IT" sz="1000" dirty="0"/>
              <a:t>, USA</a:t>
            </a:r>
            <a:r>
              <a:rPr lang="es-ES_tradnl" sz="1000" dirty="0"/>
              <a:t>; </a:t>
            </a:r>
            <a:r>
              <a:rPr lang="en-US" sz="1000" dirty="0"/>
              <a:t>Eric </a:t>
            </a:r>
            <a:r>
              <a:rPr lang="en-US" sz="1000" dirty="0" err="1"/>
              <a:t>Josselin</a:t>
            </a:r>
            <a:r>
              <a:rPr lang="en-US" sz="1000" dirty="0"/>
              <a:t> - University of Montpellier, France;</a:t>
            </a:r>
            <a:r>
              <a:rPr lang="es-ES_tradnl" sz="1000" dirty="0"/>
              <a:t> </a:t>
            </a:r>
            <a:r>
              <a:rPr lang="es-ES" sz="1000" dirty="0"/>
              <a:t>Carolina </a:t>
            </a:r>
            <a:r>
              <a:rPr lang="es-ES" sz="1000" dirty="0" err="1"/>
              <a:t>Kehrig</a:t>
            </a:r>
            <a:r>
              <a:rPr lang="es-ES" sz="1000" dirty="0"/>
              <a:t> – Instituto de Astrofísica de Andalucía, </a:t>
            </a:r>
            <a:r>
              <a:rPr lang="es-ES" sz="1000" dirty="0" err="1"/>
              <a:t>Spain</a:t>
            </a:r>
            <a:r>
              <a:rPr lang="es-ES" sz="1000" dirty="0"/>
              <a:t>;</a:t>
            </a:r>
            <a:r>
              <a:rPr lang="es-ES_tradnl" sz="1000" dirty="0"/>
              <a:t> </a:t>
            </a:r>
            <a:r>
              <a:rPr lang="en-US" sz="1000" dirty="0"/>
              <a:t>Laurent </a:t>
            </a:r>
            <a:r>
              <a:rPr lang="en-US" sz="1000" dirty="0" err="1"/>
              <a:t>Lamy</a:t>
            </a:r>
            <a:r>
              <a:rPr lang="en-US" sz="1000" dirty="0"/>
              <a:t> - LESIA, France;</a:t>
            </a:r>
            <a:r>
              <a:rPr lang="es-ES_tradnl" sz="1000" dirty="0"/>
              <a:t> </a:t>
            </a:r>
            <a:r>
              <a:rPr lang="en-US" sz="1000" dirty="0"/>
              <a:t>Jon </a:t>
            </a:r>
            <a:r>
              <a:rPr lang="en-US" sz="1000" dirty="0" err="1"/>
              <a:t>Lapington</a:t>
            </a:r>
            <a:r>
              <a:rPr lang="en-US" sz="1000" dirty="0"/>
              <a:t> – University of Leicester, UK;</a:t>
            </a:r>
            <a:r>
              <a:rPr lang="es-ES_tradnl" sz="1000" dirty="0"/>
              <a:t> </a:t>
            </a:r>
            <a:r>
              <a:rPr lang="en-US" sz="1000" dirty="0"/>
              <a:t>Alain </a:t>
            </a:r>
            <a:r>
              <a:rPr lang="en-US" sz="1000" dirty="0" err="1"/>
              <a:t>Lecavelier</a:t>
            </a:r>
            <a:r>
              <a:rPr lang="en-US" sz="1000" dirty="0"/>
              <a:t> des </a:t>
            </a:r>
            <a:r>
              <a:rPr lang="en-US" sz="1000" dirty="0" err="1"/>
              <a:t>Etangs</a:t>
            </a:r>
            <a:r>
              <a:rPr lang="en-US" sz="1000" dirty="0"/>
              <a:t> – Institute </a:t>
            </a:r>
            <a:r>
              <a:rPr lang="en-US" sz="1000" dirty="0" err="1"/>
              <a:t>d'Astrophysique</a:t>
            </a:r>
            <a:r>
              <a:rPr lang="en-US" sz="1000" dirty="0"/>
              <a:t> de Paris, France;</a:t>
            </a:r>
            <a:r>
              <a:rPr lang="es-ES_tradnl" sz="1000" dirty="0"/>
              <a:t> </a:t>
            </a:r>
            <a:r>
              <a:rPr lang="en-US" sz="1000" dirty="0"/>
              <a:t>Frank </a:t>
            </a:r>
            <a:r>
              <a:rPr lang="en-US" sz="1000" dirty="0" err="1"/>
              <a:t>LePetit</a:t>
            </a:r>
            <a:r>
              <a:rPr lang="en-US" sz="1000" dirty="0"/>
              <a:t> – </a:t>
            </a:r>
            <a:r>
              <a:rPr lang="en-US" sz="1000" dirty="0" err="1"/>
              <a:t>Observatoire</a:t>
            </a:r>
            <a:r>
              <a:rPr lang="en-US" sz="1000" dirty="0"/>
              <a:t> Paris-</a:t>
            </a:r>
            <a:r>
              <a:rPr lang="en-US" sz="1000" dirty="0" err="1"/>
              <a:t>Meudom</a:t>
            </a:r>
            <a:r>
              <a:rPr lang="en-US" sz="1000" dirty="0"/>
              <a:t>, France;</a:t>
            </a:r>
            <a:r>
              <a:rPr lang="es-ES_tradnl" sz="1000" dirty="0"/>
              <a:t> </a:t>
            </a:r>
            <a:r>
              <a:rPr lang="en-US" sz="1000" dirty="0"/>
              <a:t>Javier Lopez Santiago - Universidad </a:t>
            </a:r>
            <a:r>
              <a:rPr lang="en-US" sz="1000" dirty="0" err="1"/>
              <a:t>Complutense</a:t>
            </a:r>
            <a:r>
              <a:rPr lang="en-US" sz="1000" dirty="0"/>
              <a:t> de Madrid, Spain;</a:t>
            </a:r>
            <a:r>
              <a:rPr lang="es-ES_tradnl" sz="1000" dirty="0"/>
              <a:t> </a:t>
            </a:r>
            <a:r>
              <a:rPr lang="en-US" sz="1000" dirty="0"/>
              <a:t>Bruno Milliard- </a:t>
            </a:r>
            <a:r>
              <a:rPr lang="en-US" sz="1000" dirty="0" err="1"/>
              <a:t>Observatoire</a:t>
            </a:r>
            <a:r>
              <a:rPr lang="en-US" sz="1000" dirty="0"/>
              <a:t> </a:t>
            </a:r>
            <a:r>
              <a:rPr lang="en-US" sz="1000" dirty="0" err="1"/>
              <a:t>Astronomique</a:t>
            </a:r>
            <a:r>
              <a:rPr lang="en-US" sz="1000" dirty="0"/>
              <a:t> Marseille-Provence, France</a:t>
            </a:r>
            <a:r>
              <a:rPr lang="es-ES_tradnl" sz="1000" dirty="0"/>
              <a:t>; </a:t>
            </a:r>
            <a:r>
              <a:rPr lang="it-IT" sz="1000" dirty="0"/>
              <a:t>Richard </a:t>
            </a:r>
            <a:r>
              <a:rPr lang="it-IT" sz="1000" dirty="0" err="1"/>
              <a:t>Monier</a:t>
            </a:r>
            <a:r>
              <a:rPr lang="it-IT" sz="1000" dirty="0"/>
              <a:t> -  </a:t>
            </a:r>
            <a:r>
              <a:rPr lang="it-IT" sz="1000" dirty="0" err="1"/>
              <a:t>Université</a:t>
            </a:r>
            <a:r>
              <a:rPr lang="it-IT" sz="1000" dirty="0"/>
              <a:t> de </a:t>
            </a:r>
            <a:r>
              <a:rPr lang="it-IT" sz="1000" dirty="0" err="1"/>
              <a:t>Nice</a:t>
            </a:r>
            <a:r>
              <a:rPr lang="it-IT" sz="1000" dirty="0"/>
              <a:t>, France</a:t>
            </a:r>
            <a:r>
              <a:rPr lang="es-ES_tradnl" sz="1000" dirty="0"/>
              <a:t>; </a:t>
            </a:r>
            <a:r>
              <a:rPr lang="it-IT" sz="1000" dirty="0"/>
              <a:t>Giampiero </a:t>
            </a:r>
            <a:r>
              <a:rPr lang="it-IT" sz="1000" dirty="0" err="1"/>
              <a:t>Naletto</a:t>
            </a:r>
            <a:r>
              <a:rPr lang="it-IT" sz="1000" dirty="0"/>
              <a:t> – </a:t>
            </a:r>
            <a:r>
              <a:rPr lang="it-IT" sz="1000" dirty="0" err="1"/>
              <a:t>University</a:t>
            </a:r>
            <a:r>
              <a:rPr lang="it-IT" sz="1000" dirty="0"/>
              <a:t> of Padova, </a:t>
            </a:r>
            <a:r>
              <a:rPr lang="it-IT" sz="1000" dirty="0" err="1"/>
              <a:t>Italy;Yael</a:t>
            </a:r>
            <a:r>
              <a:rPr lang="it-IT" sz="1000" dirty="0"/>
              <a:t> </a:t>
            </a:r>
            <a:r>
              <a:rPr lang="it-IT" sz="1000" dirty="0" err="1"/>
              <a:t>Nazé</a:t>
            </a:r>
            <a:r>
              <a:rPr lang="it-IT" sz="1000" dirty="0"/>
              <a:t> - </a:t>
            </a:r>
            <a:r>
              <a:rPr lang="it-IT" sz="1000" dirty="0" err="1"/>
              <a:t>Liège</a:t>
            </a:r>
            <a:r>
              <a:rPr lang="it-IT" sz="1000" dirty="0"/>
              <a:t> </a:t>
            </a:r>
            <a:r>
              <a:rPr lang="it-IT" sz="1000" dirty="0" err="1"/>
              <a:t>University</a:t>
            </a:r>
            <a:r>
              <a:rPr lang="it-IT" sz="1000" dirty="0"/>
              <a:t>, </a:t>
            </a:r>
            <a:r>
              <a:rPr lang="it-IT" sz="1000" dirty="0" err="1"/>
              <a:t>Belgium</a:t>
            </a:r>
            <a:r>
              <a:rPr lang="es-ES_tradnl" sz="1000" dirty="0"/>
              <a:t>; </a:t>
            </a:r>
            <a:r>
              <a:rPr lang="it-IT" sz="1000" dirty="0" err="1"/>
              <a:t>Coralie</a:t>
            </a:r>
            <a:r>
              <a:rPr lang="it-IT" sz="1000" dirty="0"/>
              <a:t> </a:t>
            </a:r>
            <a:r>
              <a:rPr lang="it-IT" sz="1000" dirty="0" err="1"/>
              <a:t>Neiner</a:t>
            </a:r>
            <a:r>
              <a:rPr lang="it-IT" sz="1000" dirty="0"/>
              <a:t> - LESIA, France;</a:t>
            </a:r>
            <a:r>
              <a:rPr lang="es-ES_tradnl" sz="1000" dirty="0"/>
              <a:t> </a:t>
            </a:r>
            <a:r>
              <a:rPr lang="en-US" sz="1000" dirty="0"/>
              <a:t>Jonathan Nichols – University of Leicester, UK</a:t>
            </a:r>
            <a:endParaRPr lang="es-ES_tradnl" sz="1000" dirty="0"/>
          </a:p>
          <a:p>
            <a:r>
              <a:rPr lang="es-ES" sz="1000" dirty="0"/>
              <a:t>Marina </a:t>
            </a:r>
            <a:r>
              <a:rPr lang="es-ES" sz="1000" dirty="0" err="1"/>
              <a:t>Orio</a:t>
            </a:r>
            <a:r>
              <a:rPr lang="es-ES" sz="1000" dirty="0"/>
              <a:t> – OAPD-INAF, </a:t>
            </a:r>
            <a:r>
              <a:rPr lang="es-ES" sz="1000" dirty="0" err="1"/>
              <a:t>Italy</a:t>
            </a:r>
            <a:r>
              <a:rPr lang="es-ES" sz="1000" dirty="0"/>
              <a:t>;</a:t>
            </a:r>
            <a:r>
              <a:rPr lang="es-ES_tradnl" sz="1000" dirty="0"/>
              <a:t> </a:t>
            </a:r>
            <a:r>
              <a:rPr lang="es-ES" sz="1000" dirty="0" err="1"/>
              <a:t>Isabella</a:t>
            </a:r>
            <a:r>
              <a:rPr lang="es-ES" sz="1000" dirty="0"/>
              <a:t> Pagano – OACT-INAF, </a:t>
            </a:r>
            <a:r>
              <a:rPr lang="es-ES" sz="1000" dirty="0" err="1"/>
              <a:t>Italy</a:t>
            </a:r>
            <a:r>
              <a:rPr lang="es-ES" sz="1000" dirty="0"/>
              <a:t>; </a:t>
            </a:r>
            <a:r>
              <a:rPr lang="es-ES_tradnl" sz="1000" dirty="0"/>
              <a:t> </a:t>
            </a:r>
            <a:r>
              <a:rPr lang="es-ES" sz="1000" dirty="0" err="1"/>
              <a:t>Céline</a:t>
            </a:r>
            <a:r>
              <a:rPr lang="es-ES" sz="1000" dirty="0"/>
              <a:t> </a:t>
            </a:r>
            <a:r>
              <a:rPr lang="es-ES" sz="1000" dirty="0" err="1"/>
              <a:t>Peroux</a:t>
            </a:r>
            <a:r>
              <a:rPr lang="es-ES" sz="1000" dirty="0"/>
              <a:t> – </a:t>
            </a:r>
            <a:r>
              <a:rPr lang="es-ES" sz="1000" dirty="0" err="1"/>
              <a:t>Observatoire</a:t>
            </a:r>
            <a:r>
              <a:rPr lang="es-ES" sz="1000" dirty="0"/>
              <a:t> </a:t>
            </a:r>
            <a:r>
              <a:rPr lang="es-ES" sz="1000" dirty="0" err="1"/>
              <a:t>Astronomique</a:t>
            </a:r>
            <a:r>
              <a:rPr lang="es-ES" sz="1000" dirty="0"/>
              <a:t> </a:t>
            </a:r>
            <a:r>
              <a:rPr lang="es-ES" sz="1000" dirty="0" err="1"/>
              <a:t>Marseille-Provence</a:t>
            </a:r>
            <a:r>
              <a:rPr lang="es-ES" sz="1000" dirty="0"/>
              <a:t>, France;</a:t>
            </a:r>
            <a:r>
              <a:rPr lang="es-ES_tradnl" sz="1000" dirty="0"/>
              <a:t> </a:t>
            </a:r>
            <a:r>
              <a:rPr lang="en-US" sz="1000" dirty="0" err="1"/>
              <a:t>Gregor</a:t>
            </a:r>
            <a:r>
              <a:rPr lang="en-US" sz="1000" dirty="0"/>
              <a:t> </a:t>
            </a:r>
            <a:r>
              <a:rPr lang="en-US" sz="1000" dirty="0" err="1"/>
              <a:t>Rauw</a:t>
            </a:r>
            <a:r>
              <a:rPr lang="en-US" sz="1000" dirty="0"/>
              <a:t> – University of Liège, Belgium;</a:t>
            </a:r>
            <a:r>
              <a:rPr lang="es-ES_tradnl" sz="1000" dirty="0"/>
              <a:t> </a:t>
            </a:r>
            <a:r>
              <a:rPr lang="en-US" sz="1000" dirty="0"/>
              <a:t>Steven Shore – University of Pisa, Italy </a:t>
            </a:r>
            <a:r>
              <a:rPr lang="es-ES_tradnl" sz="1000" dirty="0"/>
              <a:t>; </a:t>
            </a:r>
            <a:r>
              <a:rPr lang="en-US" sz="1000" dirty="0"/>
              <a:t>Marco </a:t>
            </a:r>
            <a:r>
              <a:rPr lang="en-US" sz="1000" dirty="0" err="1"/>
              <a:t>Spaans</a:t>
            </a:r>
            <a:r>
              <a:rPr lang="en-US" sz="1000" dirty="0"/>
              <a:t> -  </a:t>
            </a:r>
            <a:r>
              <a:rPr lang="en-US" sz="1000" dirty="0" err="1"/>
              <a:t>Kaptein</a:t>
            </a:r>
            <a:r>
              <a:rPr lang="en-US" sz="1000" dirty="0"/>
              <a:t> Astronomical Institute, The Netherlands </a:t>
            </a:r>
            <a:r>
              <a:rPr lang="es-ES_tradnl" sz="1000" dirty="0"/>
              <a:t>; </a:t>
            </a:r>
            <a:r>
              <a:rPr lang="es-ES" sz="1000" dirty="0" err="1"/>
              <a:t>Gagik</a:t>
            </a:r>
            <a:r>
              <a:rPr lang="es-ES" sz="1000" dirty="0"/>
              <a:t> </a:t>
            </a:r>
            <a:r>
              <a:rPr lang="es-ES" sz="1000" dirty="0" err="1"/>
              <a:t>Tovmassian</a:t>
            </a:r>
            <a:r>
              <a:rPr lang="es-ES" sz="1000" dirty="0"/>
              <a:t> - </a:t>
            </a:r>
            <a:r>
              <a:rPr lang="es-ES" sz="1000" dirty="0" err="1"/>
              <a:t>Instit</a:t>
            </a:r>
            <a:r>
              <a:rPr lang="es-ES" sz="1000" dirty="0"/>
              <a:t>. </a:t>
            </a:r>
            <a:r>
              <a:rPr lang="es-ES" sz="1000" dirty="0" err="1"/>
              <a:t>Astr</a:t>
            </a:r>
            <a:r>
              <a:rPr lang="es-ES" sz="1000" dirty="0"/>
              <a:t>. Sede Ensenada-UNAM,  </a:t>
            </a:r>
            <a:r>
              <a:rPr lang="es-ES" sz="1000" dirty="0" err="1"/>
              <a:t>Mexico</a:t>
            </a:r>
            <a:r>
              <a:rPr lang="es-ES" sz="1000" dirty="0"/>
              <a:t>; </a:t>
            </a:r>
            <a:r>
              <a:rPr lang="en-US" sz="1000" dirty="0" err="1"/>
              <a:t>Asif</a:t>
            </a:r>
            <a:r>
              <a:rPr lang="en-US" sz="1000" dirty="0"/>
              <a:t> </a:t>
            </a:r>
            <a:r>
              <a:rPr lang="en-US" sz="1000" dirty="0" err="1"/>
              <a:t>ud</a:t>
            </a:r>
            <a:r>
              <a:rPr lang="en-US" sz="1000" dirty="0"/>
              <a:t>-Doula - Penn State University, USA</a:t>
            </a:r>
            <a:r>
              <a:rPr lang="es-ES_tradnl" sz="1000" dirty="0"/>
              <a:t>; </a:t>
            </a:r>
            <a:r>
              <a:rPr lang="es-ES" sz="1000" dirty="0"/>
              <a:t>José </a:t>
            </a:r>
            <a:r>
              <a:rPr lang="es-ES" sz="1000" dirty="0" err="1"/>
              <a:t>Vilchez</a:t>
            </a:r>
            <a:r>
              <a:rPr lang="es-ES" sz="1000" dirty="0"/>
              <a:t> – Instituto de Astrofísica de Andalucía,  </a:t>
            </a:r>
            <a:r>
              <a:rPr lang="es-ES" sz="1000" dirty="0" err="1"/>
              <a:t>Spain</a:t>
            </a:r>
            <a:r>
              <a:rPr lang="es-ES" sz="1000" dirty="0"/>
              <a:t> </a:t>
            </a:r>
            <a:r>
              <a:rPr lang="es-ES" sz="1100" b="1" dirty="0"/>
              <a:t>and </a:t>
            </a:r>
            <a:r>
              <a:rPr lang="es-ES" sz="1100" b="1" dirty="0" err="1"/>
              <a:t>www.nuva.eu</a:t>
            </a:r>
            <a:endParaRPr lang="es-ES_tradnl" sz="1100" b="1" dirty="0"/>
          </a:p>
        </p:txBody>
      </p:sp>
      <p:pic>
        <p:nvPicPr>
          <p:cNvPr id="11" name="Imagen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54596"/>
            <a:ext cx="1783220" cy="61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tint val="75000"/>
                  </a:prstClr>
                </a:solidFill>
              </a:rPr>
              <a:t>IAP Meudon - 11th January 2017</a:t>
            </a: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33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ESA Call for Science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LOI submission deadline – May 9</a:t>
            </a:r>
            <a:r>
              <a:rPr lang="en-US" baseline="30000" dirty="0" smtClean="0"/>
              <a:t>th </a:t>
            </a:r>
            <a:r>
              <a:rPr lang="en-US" dirty="0" smtClean="0"/>
              <a:t>2016</a:t>
            </a:r>
          </a:p>
          <a:p>
            <a:r>
              <a:rPr lang="en-US" dirty="0" smtClean="0"/>
              <a:t>Deadline for proposals – September 14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</a:p>
          <a:p>
            <a:r>
              <a:rPr lang="en-US" dirty="0" smtClean="0"/>
              <a:t>Selection in December (!) of a “limited number of ideas” – process on-going</a:t>
            </a:r>
          </a:p>
          <a:p>
            <a:r>
              <a:rPr lang="en-US" dirty="0" smtClean="0"/>
              <a:t>European working group created to respond</a:t>
            </a:r>
          </a:p>
          <a:p>
            <a:pPr lvl="1"/>
            <a:r>
              <a:rPr lang="en-US" dirty="0" smtClean="0"/>
              <a:t>Building on AURA HDST 2015 report (</a:t>
            </a:r>
            <a:r>
              <a:rPr lang="en-US" dirty="0" err="1" smtClean="0"/>
              <a:t>www.hdstvision.org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Aligning with US LUVOIR activity</a:t>
            </a:r>
          </a:p>
          <a:p>
            <a:r>
              <a:rPr lang="en-US" dirty="0" smtClean="0"/>
              <a:t>“Cosmic </a:t>
            </a:r>
            <a:r>
              <a:rPr lang="en-US" dirty="0"/>
              <a:t>Origins and the Search for Living </a:t>
            </a:r>
            <a:r>
              <a:rPr lang="en-US" dirty="0" smtClean="0"/>
              <a:t>Worlds”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tint val="75000"/>
                  </a:prstClr>
                </a:solidFill>
              </a:rPr>
              <a:t>IAP Meudon - 11th January 2017</a:t>
            </a: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41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Cosmic Origins &amp; the Search for Living Worlds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i="1" dirty="0"/>
              <a:t>Lead proposer: </a:t>
            </a:r>
            <a:r>
              <a:rPr lang="en-US" dirty="0" smtClean="0"/>
              <a:t>Martin </a:t>
            </a:r>
            <a:r>
              <a:rPr lang="en-US" dirty="0"/>
              <a:t>Barstow – University of </a:t>
            </a:r>
            <a:r>
              <a:rPr lang="en-US" dirty="0" smtClean="0"/>
              <a:t>Leicester</a:t>
            </a:r>
            <a:endParaRPr lang="en-US" i="1" dirty="0" smtClean="0"/>
          </a:p>
          <a:p>
            <a:pPr lvl="1"/>
            <a:r>
              <a:rPr lang="en-US" i="1" dirty="0" smtClean="0"/>
              <a:t>Core </a:t>
            </a:r>
            <a:r>
              <a:rPr lang="en-US" i="1" dirty="0"/>
              <a:t>Team: </a:t>
            </a:r>
            <a:r>
              <a:rPr lang="en-US" dirty="0"/>
              <a:t>S. </a:t>
            </a:r>
            <a:r>
              <a:rPr lang="en-US" dirty="0" err="1"/>
              <a:t>Aigrain</a:t>
            </a:r>
            <a:r>
              <a:rPr lang="en-US" dirty="0"/>
              <a:t>, J. Barstow, M. </a:t>
            </a:r>
            <a:r>
              <a:rPr lang="en-US" dirty="0" err="1"/>
              <a:t>Barthelemy</a:t>
            </a:r>
            <a:r>
              <a:rPr lang="en-US" dirty="0"/>
              <a:t>, B. Biller, A. </a:t>
            </a:r>
            <a:r>
              <a:rPr lang="en-US" dirty="0" err="1"/>
              <a:t>Bonanos</a:t>
            </a:r>
            <a:r>
              <a:rPr lang="en-US" dirty="0"/>
              <a:t>, C. </a:t>
            </a:r>
            <a:r>
              <a:rPr lang="en-US" dirty="0" err="1"/>
              <a:t>Bonoli</a:t>
            </a:r>
            <a:r>
              <a:rPr lang="en-US" dirty="0"/>
              <a:t>, L. </a:t>
            </a:r>
            <a:r>
              <a:rPr lang="en-US" dirty="0" err="1"/>
              <a:t>Buchhave</a:t>
            </a:r>
            <a:r>
              <a:rPr lang="en-US" dirty="0"/>
              <a:t>, S. </a:t>
            </a:r>
            <a:r>
              <a:rPr lang="en-US" dirty="0" err="1"/>
              <a:t>Casewell</a:t>
            </a:r>
            <a:r>
              <a:rPr lang="en-US" dirty="0"/>
              <a:t>, C. </a:t>
            </a:r>
            <a:r>
              <a:rPr lang="en-US" dirty="0" err="1"/>
              <a:t>Charbonnel</a:t>
            </a:r>
            <a:r>
              <a:rPr lang="en-US" dirty="0"/>
              <a:t>, S. </a:t>
            </a:r>
            <a:r>
              <a:rPr lang="en-US" dirty="0" err="1"/>
              <a:t>Charlot</a:t>
            </a:r>
            <a:r>
              <a:rPr lang="en-US" dirty="0"/>
              <a:t>, R. Davies, N. Devaney, C. Evans, M. Ferrari, A. Ferguson, A. Fontana, L. </a:t>
            </a:r>
            <a:r>
              <a:rPr lang="en-US" dirty="0" err="1"/>
              <a:t>Fossatti</a:t>
            </a:r>
            <a:r>
              <a:rPr lang="en-US" dirty="0"/>
              <a:t>, B. </a:t>
            </a:r>
            <a:r>
              <a:rPr lang="en-US" dirty="0" err="1"/>
              <a:t>Gänsicke</a:t>
            </a:r>
            <a:r>
              <a:rPr lang="en-US" dirty="0"/>
              <a:t>, M. Garcia, A. Gomez de Castro, D. </a:t>
            </a:r>
            <a:r>
              <a:rPr lang="en-US" dirty="0" err="1"/>
              <a:t>Gouliermis</a:t>
            </a:r>
            <a:r>
              <a:rPr lang="en-US" dirty="0"/>
              <a:t>, T. Henning, L. </a:t>
            </a:r>
            <a:r>
              <a:rPr lang="en-US" dirty="0" err="1"/>
              <a:t>Lamy</a:t>
            </a:r>
            <a:r>
              <a:rPr lang="en-US" dirty="0"/>
              <a:t>, S. Larsen, C. </a:t>
            </a:r>
            <a:r>
              <a:rPr lang="en-US" dirty="0" err="1"/>
              <a:t>Lintott</a:t>
            </a:r>
            <a:r>
              <a:rPr lang="en-US" dirty="0"/>
              <a:t>, C. </a:t>
            </a:r>
            <a:r>
              <a:rPr lang="en-US" dirty="0" err="1"/>
              <a:t>Knigge</a:t>
            </a:r>
            <a:r>
              <a:rPr lang="en-US" dirty="0"/>
              <a:t>, C. </a:t>
            </a:r>
            <a:r>
              <a:rPr lang="en-US" dirty="0" err="1"/>
              <a:t>Neiner</a:t>
            </a:r>
            <a:r>
              <a:rPr lang="en-US" dirty="0"/>
              <a:t>, L. Rossi, S. </a:t>
            </a:r>
            <a:r>
              <a:rPr lang="en-US" dirty="0" err="1"/>
              <a:t>Rugheimer</a:t>
            </a:r>
            <a:r>
              <a:rPr lang="en-US" dirty="0"/>
              <a:t>, D. Sing, C. Snodgrass, D. </a:t>
            </a:r>
            <a:r>
              <a:rPr lang="en-US" dirty="0" err="1"/>
              <a:t>Stam</a:t>
            </a:r>
            <a:r>
              <a:rPr lang="en-US" dirty="0"/>
              <a:t>, E. Tolstoy, M. </a:t>
            </a:r>
            <a:r>
              <a:rPr lang="en-US" dirty="0" smtClean="0"/>
              <a:t>Tosi</a:t>
            </a:r>
          </a:p>
          <a:p>
            <a:r>
              <a:rPr lang="en-US" dirty="0" smtClean="0"/>
              <a:t>Large UVOIR telescope - target exoplanet studies as </a:t>
            </a:r>
            <a:r>
              <a:rPr lang="en-US" dirty="0"/>
              <a:t>principal scientific </a:t>
            </a:r>
            <a:r>
              <a:rPr lang="en-US" dirty="0" smtClean="0"/>
              <a:t>goal:</a:t>
            </a:r>
            <a:endParaRPr lang="en-US" dirty="0"/>
          </a:p>
          <a:p>
            <a:pPr lvl="1"/>
            <a:r>
              <a:rPr lang="en-US" dirty="0"/>
              <a:t>Carry </a:t>
            </a:r>
            <a:r>
              <a:rPr lang="en-US" dirty="0" smtClean="0"/>
              <a:t>out </a:t>
            </a:r>
            <a:r>
              <a:rPr lang="en-US" dirty="0"/>
              <a:t>high contrast imaging survey of nearby stars to search for planets within </a:t>
            </a:r>
            <a:r>
              <a:rPr lang="en-US" dirty="0" smtClean="0"/>
              <a:t>habitable zones</a:t>
            </a:r>
            <a:endParaRPr lang="en-US" dirty="0"/>
          </a:p>
          <a:p>
            <a:pPr lvl="1"/>
            <a:r>
              <a:rPr lang="en-US" dirty="0" err="1" smtClean="0"/>
              <a:t>Characterise</a:t>
            </a:r>
            <a:r>
              <a:rPr lang="en-US" dirty="0" smtClean="0"/>
              <a:t> </a:t>
            </a:r>
            <a:r>
              <a:rPr lang="en-US" dirty="0"/>
              <a:t>planets </a:t>
            </a:r>
            <a:r>
              <a:rPr lang="en-US" dirty="0" smtClean="0"/>
              <a:t>detected, </a:t>
            </a:r>
            <a:r>
              <a:rPr lang="en-US" dirty="0"/>
              <a:t>determine </a:t>
            </a:r>
            <a:r>
              <a:rPr lang="en-US" dirty="0" smtClean="0"/>
              <a:t>masses/radii </a:t>
            </a:r>
          </a:p>
          <a:p>
            <a:pPr lvl="1"/>
            <a:r>
              <a:rPr lang="en-US" dirty="0" smtClean="0"/>
              <a:t>Search </a:t>
            </a:r>
            <a:r>
              <a:rPr lang="en-US" dirty="0"/>
              <a:t>for habitability indicators &amp;</a:t>
            </a:r>
            <a:r>
              <a:rPr lang="en-US" dirty="0" smtClean="0"/>
              <a:t> signs </a:t>
            </a:r>
            <a:r>
              <a:rPr lang="en-US" dirty="0"/>
              <a:t>of an environment </a:t>
            </a:r>
            <a:r>
              <a:rPr lang="en-US" dirty="0" smtClean="0"/>
              <a:t>modified </a:t>
            </a:r>
            <a:r>
              <a:rPr lang="en-US" dirty="0"/>
              <a:t>by the presence of </a:t>
            </a:r>
            <a:r>
              <a:rPr lang="en-US" dirty="0" smtClean="0"/>
              <a:t>life</a:t>
            </a:r>
          </a:p>
          <a:p>
            <a:r>
              <a:rPr lang="en-US" dirty="0" smtClean="0"/>
              <a:t>Significant additional scientific contributions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tint val="75000"/>
                  </a:prstClr>
                </a:solidFill>
              </a:rPr>
              <a:t>IAP Meudon - 11th January 2017</a:t>
            </a: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35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 Background">
  <a:themeElements>
    <a:clrScheme name="Custom 68">
      <a:dk1>
        <a:srgbClr val="595959"/>
      </a:dk1>
      <a:lt1>
        <a:srgbClr val="FFFFFF"/>
      </a:lt1>
      <a:dk2>
        <a:srgbClr val="8EB831"/>
      </a:dk2>
      <a:lt2>
        <a:srgbClr val="FDE6AB"/>
      </a:lt2>
      <a:accent1>
        <a:srgbClr val="8EB831"/>
      </a:accent1>
      <a:accent2>
        <a:srgbClr val="26A699"/>
      </a:accent2>
      <a:accent3>
        <a:srgbClr val="60295E"/>
      </a:accent3>
      <a:accent4>
        <a:srgbClr val="D94242"/>
      </a:accent4>
      <a:accent5>
        <a:srgbClr val="008CA8"/>
      </a:accent5>
      <a:accent6>
        <a:srgbClr val="000000"/>
      </a:accent6>
      <a:hlink>
        <a:srgbClr val="FFFFFF"/>
      </a:hlink>
      <a:folHlink>
        <a:srgbClr val="E6E6E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ream Background">
  <a:themeElements>
    <a:clrScheme name="Custom 69">
      <a:dk1>
        <a:srgbClr val="595959"/>
      </a:dk1>
      <a:lt1>
        <a:srgbClr val="FFFFFF"/>
      </a:lt1>
      <a:dk2>
        <a:srgbClr val="8EB831"/>
      </a:dk2>
      <a:lt2>
        <a:srgbClr val="FDE6AB"/>
      </a:lt2>
      <a:accent1>
        <a:srgbClr val="8EB831"/>
      </a:accent1>
      <a:accent2>
        <a:srgbClr val="26A699"/>
      </a:accent2>
      <a:accent3>
        <a:srgbClr val="60295E"/>
      </a:accent3>
      <a:accent4>
        <a:srgbClr val="D94242"/>
      </a:accent4>
      <a:accent5>
        <a:srgbClr val="008CA8"/>
      </a:accent5>
      <a:accent6>
        <a:srgbClr val="000000"/>
      </a:accent6>
      <a:hlink>
        <a:srgbClr val="004E77"/>
      </a:hlink>
      <a:folHlink>
        <a:srgbClr val="238FA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9070</TotalTime>
  <Words>1135</Words>
  <Application>Microsoft Macintosh PowerPoint</Application>
  <PresentationFormat>On-screen Show (4:3)</PresentationFormat>
  <Paragraphs>114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Calibri</vt:lpstr>
      <vt:lpstr>ＭＳ Ｐゴシック</vt:lpstr>
      <vt:lpstr>Trebuchet MS</vt:lpstr>
      <vt:lpstr>Wingdings</vt:lpstr>
      <vt:lpstr>Arial</vt:lpstr>
      <vt:lpstr>Blue Background</vt:lpstr>
      <vt:lpstr>Cream Background</vt:lpstr>
      <vt:lpstr>5_Office Theme</vt:lpstr>
      <vt:lpstr>Cosmic Origins &amp; Living Worlds – ESA Science Ideas Submission</vt:lpstr>
      <vt:lpstr>Introduction</vt:lpstr>
      <vt:lpstr>UV Astronomy Problem</vt:lpstr>
      <vt:lpstr>European Response</vt:lpstr>
      <vt:lpstr>The Network for UltraViolet Astronomy  </vt:lpstr>
      <vt:lpstr>PowerPoint Presentation</vt:lpstr>
      <vt:lpstr>PowerPoint Presentation</vt:lpstr>
      <vt:lpstr>ESA Call for Science Ideas</vt:lpstr>
      <vt:lpstr>Cosmic Origins &amp; the Search for Living Worlds</vt:lpstr>
      <vt:lpstr>Exoplanets</vt:lpstr>
      <vt:lpstr>Other Science</vt:lpstr>
      <vt:lpstr>Technical Requirements</vt:lpstr>
      <vt:lpstr>Conclusions</vt:lpstr>
    </vt:vector>
  </TitlesOfParts>
  <Company>University of Leicester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syst33</dc:creator>
  <cp:lastModifiedBy>Microsoft Office User</cp:lastModifiedBy>
  <cp:revision>587</cp:revision>
  <cp:lastPrinted>2014-11-19T11:22:25Z</cp:lastPrinted>
  <dcterms:created xsi:type="dcterms:W3CDTF">2008-02-22T15:40:42Z</dcterms:created>
  <dcterms:modified xsi:type="dcterms:W3CDTF">2017-01-10T11:32:06Z</dcterms:modified>
</cp:coreProperties>
</file>